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Chewy" charset="1" panose="02000000000000000000"/>
      <p:regular r:id="rId30"/>
    </p:embeddedFont>
    <p:embeddedFont>
      <p:font typeface="Open Sauce Medium" charset="1" panose="00000600000000000000"/>
      <p:regular r:id="rId31"/>
    </p:embeddedFont>
    <p:embeddedFont>
      <p:font typeface="Open Sauce Bold" charset="1" panose="00000800000000000000"/>
      <p:regular r:id="rId32"/>
    </p:embeddedFont>
    <p:embeddedFont>
      <p:font typeface="Open Sauce" charset="1" panose="00000500000000000000"/>
      <p:regular r:id="rId33"/>
    </p:embeddedFont>
    <p:embeddedFont>
      <p:font typeface="Open Sauce Heavy" charset="1" panose="00000A00000000000000"/>
      <p:regular r:id="rId34"/>
    </p:embeddedFont>
    <p:embeddedFont>
      <p:font typeface="Canva Sans Bold" charset="1" panose="020B0803030501040103"/>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5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11" Target="../media/image58.svg" Type="http://schemas.openxmlformats.org/officeDocument/2006/relationships/image"/><Relationship Id="rId12" Target="../media/image59.png" Type="http://schemas.openxmlformats.org/officeDocument/2006/relationships/image"/><Relationship Id="rId13" Target="../media/image60.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11" Target="../media/image60.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 Id="rId8" Target="../media/image57.png" Type="http://schemas.openxmlformats.org/officeDocument/2006/relationships/image"/><Relationship Id="rId9" Target="../media/image5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6.png" Type="http://schemas.openxmlformats.org/officeDocument/2006/relationships/image"/><Relationship Id="rId7" Target="../media/image6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8.png" Type="http://schemas.openxmlformats.org/officeDocument/2006/relationships/image"/><Relationship Id="rId7" Target="../media/image6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7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2.svg" Type="http://schemas.openxmlformats.org/officeDocument/2006/relationships/image"/><Relationship Id="rId4" Target="../media/image73.png" Type="http://schemas.openxmlformats.org/officeDocument/2006/relationships/image"/><Relationship Id="rId5" Target="../media/image74.svg" Type="http://schemas.openxmlformats.org/officeDocument/2006/relationships/image"/><Relationship Id="rId6" Target="../media/image75.png" Type="http://schemas.openxmlformats.org/officeDocument/2006/relationships/image"/><Relationship Id="rId7" Target="../media/image76.svg" Type="http://schemas.openxmlformats.org/officeDocument/2006/relationships/image"/><Relationship Id="rId8" Target="../media/image7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2.png" Type="http://schemas.openxmlformats.org/officeDocument/2006/relationships/image"/><Relationship Id="rId11" Target="../media/image83.svg" Type="http://schemas.openxmlformats.org/officeDocument/2006/relationships/image"/><Relationship Id="rId12" Target="../media/image84.png" Type="http://schemas.openxmlformats.org/officeDocument/2006/relationships/image"/><Relationship Id="rId13" Target="../media/image85.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61.png" Type="http://schemas.openxmlformats.org/officeDocument/2006/relationships/image"/><Relationship Id="rId17" Target="../media/image62.svg" Type="http://schemas.openxmlformats.org/officeDocument/2006/relationships/image"/><Relationship Id="rId18" Target="../media/image86.png" Type="http://schemas.openxmlformats.org/officeDocument/2006/relationships/image"/><Relationship Id="rId19" Target="../media/image87.svg" Type="http://schemas.openxmlformats.org/officeDocument/2006/relationships/image"/><Relationship Id="rId2" Target="../media/image78.png" Type="http://schemas.openxmlformats.org/officeDocument/2006/relationships/image"/><Relationship Id="rId20" Target="../media/image88.png" Type="http://schemas.openxmlformats.org/officeDocument/2006/relationships/image"/><Relationship Id="rId21" Target="../media/image89.svg" Type="http://schemas.openxmlformats.org/officeDocument/2006/relationships/image"/><Relationship Id="rId3" Target="../media/image79.svg" Type="http://schemas.openxmlformats.org/officeDocument/2006/relationships/image"/><Relationship Id="rId4" Target="../media/image73.png" Type="http://schemas.openxmlformats.org/officeDocument/2006/relationships/image"/><Relationship Id="rId5" Target="../media/image74.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80.png" Type="http://schemas.openxmlformats.org/officeDocument/2006/relationships/image"/><Relationship Id="rId9" Target="../media/image81.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0.png" Type="http://schemas.openxmlformats.org/officeDocument/2006/relationships/image"/><Relationship Id="rId11" Target="../media/image91.svg" Type="http://schemas.openxmlformats.org/officeDocument/2006/relationships/image"/><Relationship Id="rId12" Target="../media/image92.png" Type="http://schemas.openxmlformats.org/officeDocument/2006/relationships/image"/><Relationship Id="rId13" Target="../media/image93.svg" Type="http://schemas.openxmlformats.org/officeDocument/2006/relationships/image"/><Relationship Id="rId14" Target="../media/image78.png" Type="http://schemas.openxmlformats.org/officeDocument/2006/relationships/image"/><Relationship Id="rId15" Target="../media/image79.svg" Type="http://schemas.openxmlformats.org/officeDocument/2006/relationships/image"/><Relationship Id="rId16" Target="../media/image86.png" Type="http://schemas.openxmlformats.org/officeDocument/2006/relationships/image"/><Relationship Id="rId17" Target="../media/image87.svg" Type="http://schemas.openxmlformats.org/officeDocument/2006/relationships/image"/><Relationship Id="rId18" Target="../media/image94.png" Type="http://schemas.openxmlformats.org/officeDocument/2006/relationships/image"/><Relationship Id="rId19" Target="../media/image95.svg" Type="http://schemas.openxmlformats.org/officeDocument/2006/relationships/image"/><Relationship Id="rId2" Target="../media/image73.png" Type="http://schemas.openxmlformats.org/officeDocument/2006/relationships/image"/><Relationship Id="rId20" Target="../media/image88.png" Type="http://schemas.openxmlformats.org/officeDocument/2006/relationships/image"/><Relationship Id="rId21" Target="../media/image89.svg" Type="http://schemas.openxmlformats.org/officeDocument/2006/relationships/image"/><Relationship Id="rId22" Target="../media/image80.png" Type="http://schemas.openxmlformats.org/officeDocument/2006/relationships/image"/><Relationship Id="rId23" Target="../media/image81.svg" Type="http://schemas.openxmlformats.org/officeDocument/2006/relationships/image"/><Relationship Id="rId24" Target="../media/image82.png" Type="http://schemas.openxmlformats.org/officeDocument/2006/relationships/image"/><Relationship Id="rId25" Target="../media/image83.svg" Type="http://schemas.openxmlformats.org/officeDocument/2006/relationships/image"/><Relationship Id="rId26" Target="../media/image84.png" Type="http://schemas.openxmlformats.org/officeDocument/2006/relationships/image"/><Relationship Id="rId27" Target="../media/image85.svg" Type="http://schemas.openxmlformats.org/officeDocument/2006/relationships/image"/><Relationship Id="rId28" Target="../media/image96.png" Type="http://schemas.openxmlformats.org/officeDocument/2006/relationships/image"/><Relationship Id="rId29" Target="../media/image97.svg" Type="http://schemas.openxmlformats.org/officeDocument/2006/relationships/image"/><Relationship Id="rId3" Target="../media/image7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61.png" Type="http://schemas.openxmlformats.org/officeDocument/2006/relationships/image"/><Relationship Id="rId9" Target="../media/image6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7.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3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40.pn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41.pn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4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58EB4"/>
        </a:solidFill>
      </p:bgPr>
    </p:bg>
    <p:spTree>
      <p:nvGrpSpPr>
        <p:cNvPr id="1" name=""/>
        <p:cNvGrpSpPr/>
        <p:nvPr/>
      </p:nvGrpSpPr>
      <p:grpSpPr>
        <a:xfrm>
          <a:off x="0" y="0"/>
          <a:ext cx="0" cy="0"/>
          <a:chOff x="0" y="0"/>
          <a:chExt cx="0" cy="0"/>
        </a:xfrm>
      </p:grpSpPr>
      <p:sp>
        <p:nvSpPr>
          <p:cNvPr name="Freeform 2" id="2"/>
          <p:cNvSpPr/>
          <p:nvPr/>
        </p:nvSpPr>
        <p:spPr>
          <a:xfrm flipH="false" flipV="false" rot="0">
            <a:off x="-1199489" y="336081"/>
            <a:ext cx="6144119" cy="6140575"/>
          </a:xfrm>
          <a:custGeom>
            <a:avLst/>
            <a:gdLst/>
            <a:ahLst/>
            <a:cxnLst/>
            <a:rect r="r" b="b" t="t" l="l"/>
            <a:pathLst>
              <a:path h="6140575" w="6144119">
                <a:moveTo>
                  <a:pt x="0" y="0"/>
                </a:moveTo>
                <a:lnTo>
                  <a:pt x="6144119" y="0"/>
                </a:lnTo>
                <a:lnTo>
                  <a:pt x="6144119" y="6140575"/>
                </a:lnTo>
                <a:lnTo>
                  <a:pt x="0" y="6140575"/>
                </a:lnTo>
                <a:lnTo>
                  <a:pt x="0" y="0"/>
                </a:lnTo>
                <a:close/>
              </a:path>
            </a:pathLst>
          </a:custGeom>
          <a:blipFill>
            <a:blip r:embed="rId2">
              <a:extLst>
                <a:ext uri="{96DAC541-7B7A-43D3-8B79-37D633B846F1}">
                  <asvg:svgBlip xmlns:asvg="http://schemas.microsoft.com/office/drawing/2016/SVG/main" r:embed="rId3"/>
                </a:ext>
              </a:extLst>
            </a:blip>
            <a:stretch>
              <a:fillRect l="-4188" t="-3889" r="-3589" b="-3950"/>
            </a:stretch>
          </a:blipFill>
        </p:spPr>
      </p:sp>
      <p:sp>
        <p:nvSpPr>
          <p:cNvPr name="Freeform 3" id="3"/>
          <p:cNvSpPr/>
          <p:nvPr/>
        </p:nvSpPr>
        <p:spPr>
          <a:xfrm flipH="false" flipV="false" rot="0">
            <a:off x="13078565" y="5143500"/>
            <a:ext cx="10804678" cy="4282581"/>
          </a:xfrm>
          <a:custGeom>
            <a:avLst/>
            <a:gdLst/>
            <a:ahLst/>
            <a:cxnLst/>
            <a:rect r="r" b="b" t="t" l="l"/>
            <a:pathLst>
              <a:path h="4282581" w="10804678">
                <a:moveTo>
                  <a:pt x="0" y="0"/>
                </a:moveTo>
                <a:lnTo>
                  <a:pt x="10804678" y="0"/>
                </a:lnTo>
                <a:lnTo>
                  <a:pt x="10804678" y="4282581"/>
                </a:lnTo>
                <a:lnTo>
                  <a:pt x="0" y="42825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2535822" y="4355877"/>
            <a:ext cx="4459260" cy="4775647"/>
          </a:xfrm>
          <a:custGeom>
            <a:avLst/>
            <a:gdLst/>
            <a:ahLst/>
            <a:cxnLst/>
            <a:rect r="r" b="b" t="t" l="l"/>
            <a:pathLst>
              <a:path h="4775647" w="4459260">
                <a:moveTo>
                  <a:pt x="0" y="0"/>
                </a:moveTo>
                <a:lnTo>
                  <a:pt x="4459260" y="0"/>
                </a:lnTo>
                <a:lnTo>
                  <a:pt x="4459260" y="4775646"/>
                </a:lnTo>
                <a:lnTo>
                  <a:pt x="0" y="47756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67107" y="8001000"/>
            <a:ext cx="923185" cy="923185"/>
          </a:xfrm>
          <a:custGeom>
            <a:avLst/>
            <a:gdLst/>
            <a:ahLst/>
            <a:cxnLst/>
            <a:rect r="r" b="b" t="t" l="l"/>
            <a:pathLst>
              <a:path h="923185" w="923185">
                <a:moveTo>
                  <a:pt x="0" y="0"/>
                </a:moveTo>
                <a:lnTo>
                  <a:pt x="923186" y="0"/>
                </a:lnTo>
                <a:lnTo>
                  <a:pt x="923186" y="923185"/>
                </a:lnTo>
                <a:lnTo>
                  <a:pt x="0" y="9231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359557" y="6140575"/>
            <a:ext cx="923185" cy="923185"/>
          </a:xfrm>
          <a:custGeom>
            <a:avLst/>
            <a:gdLst/>
            <a:ahLst/>
            <a:cxnLst/>
            <a:rect r="r" b="b" t="t" l="l"/>
            <a:pathLst>
              <a:path h="923185" w="923185">
                <a:moveTo>
                  <a:pt x="0" y="0"/>
                </a:moveTo>
                <a:lnTo>
                  <a:pt x="923186" y="0"/>
                </a:lnTo>
                <a:lnTo>
                  <a:pt x="923186" y="923185"/>
                </a:lnTo>
                <a:lnTo>
                  <a:pt x="0" y="9231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6691682" y="952500"/>
            <a:ext cx="923185" cy="923185"/>
          </a:xfrm>
          <a:custGeom>
            <a:avLst/>
            <a:gdLst/>
            <a:ahLst/>
            <a:cxnLst/>
            <a:rect r="r" b="b" t="t" l="l"/>
            <a:pathLst>
              <a:path h="923185" w="923185">
                <a:moveTo>
                  <a:pt x="0" y="0"/>
                </a:moveTo>
                <a:lnTo>
                  <a:pt x="923186" y="0"/>
                </a:lnTo>
                <a:lnTo>
                  <a:pt x="923186" y="923185"/>
                </a:lnTo>
                <a:lnTo>
                  <a:pt x="0" y="9231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4134511" y="132769"/>
            <a:ext cx="923185" cy="923185"/>
          </a:xfrm>
          <a:custGeom>
            <a:avLst/>
            <a:gdLst/>
            <a:ahLst/>
            <a:cxnLst/>
            <a:rect r="r" b="b" t="t" l="l"/>
            <a:pathLst>
              <a:path h="923185" w="923185">
                <a:moveTo>
                  <a:pt x="0" y="0"/>
                </a:moveTo>
                <a:lnTo>
                  <a:pt x="923185" y="0"/>
                </a:lnTo>
                <a:lnTo>
                  <a:pt x="923185" y="923185"/>
                </a:lnTo>
                <a:lnTo>
                  <a:pt x="0" y="9231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3078565" y="-203313"/>
            <a:ext cx="923185" cy="923185"/>
          </a:xfrm>
          <a:custGeom>
            <a:avLst/>
            <a:gdLst/>
            <a:ahLst/>
            <a:cxnLst/>
            <a:rect r="r" b="b" t="t" l="l"/>
            <a:pathLst>
              <a:path h="923185" w="923185">
                <a:moveTo>
                  <a:pt x="0" y="0"/>
                </a:moveTo>
                <a:lnTo>
                  <a:pt x="923185" y="0"/>
                </a:lnTo>
                <a:lnTo>
                  <a:pt x="923185" y="923185"/>
                </a:lnTo>
                <a:lnTo>
                  <a:pt x="0" y="9231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2942217" y="8796707"/>
            <a:ext cx="923185" cy="923185"/>
          </a:xfrm>
          <a:custGeom>
            <a:avLst/>
            <a:gdLst/>
            <a:ahLst/>
            <a:cxnLst/>
            <a:rect r="r" b="b" t="t" l="l"/>
            <a:pathLst>
              <a:path h="923185" w="923185">
                <a:moveTo>
                  <a:pt x="0" y="0"/>
                </a:moveTo>
                <a:lnTo>
                  <a:pt x="923186" y="0"/>
                </a:lnTo>
                <a:lnTo>
                  <a:pt x="923186" y="923186"/>
                </a:lnTo>
                <a:lnTo>
                  <a:pt x="0" y="9231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1" id="11"/>
          <p:cNvGrpSpPr/>
          <p:nvPr/>
        </p:nvGrpSpPr>
        <p:grpSpPr>
          <a:xfrm rot="0">
            <a:off x="2952750" y="2285967"/>
            <a:ext cx="12382500" cy="5831964"/>
            <a:chOff x="0" y="0"/>
            <a:chExt cx="3261235" cy="1535991"/>
          </a:xfrm>
        </p:grpSpPr>
        <p:sp>
          <p:nvSpPr>
            <p:cNvPr name="Freeform 12" id="12"/>
            <p:cNvSpPr/>
            <p:nvPr/>
          </p:nvSpPr>
          <p:spPr>
            <a:xfrm flipH="false" flipV="false" rot="0">
              <a:off x="0" y="0"/>
              <a:ext cx="3261235" cy="1535991"/>
            </a:xfrm>
            <a:custGeom>
              <a:avLst/>
              <a:gdLst/>
              <a:ahLst/>
              <a:cxnLst/>
              <a:rect r="r" b="b" t="t" l="l"/>
              <a:pathLst>
                <a:path h="1535991" w="3261235">
                  <a:moveTo>
                    <a:pt x="0" y="0"/>
                  </a:moveTo>
                  <a:lnTo>
                    <a:pt x="3261235" y="0"/>
                  </a:lnTo>
                  <a:lnTo>
                    <a:pt x="3261235" y="1535991"/>
                  </a:lnTo>
                  <a:lnTo>
                    <a:pt x="0" y="1535991"/>
                  </a:lnTo>
                  <a:close/>
                </a:path>
              </a:pathLst>
            </a:custGeom>
            <a:solidFill>
              <a:srgbClr val="F9F9F0"/>
            </a:solidFill>
            <a:ln cap="sq">
              <a:noFill/>
              <a:prstDash val="solid"/>
              <a:miter/>
            </a:ln>
          </p:spPr>
        </p:sp>
        <p:sp>
          <p:nvSpPr>
            <p:cNvPr name="TextBox 13" id="13"/>
            <p:cNvSpPr txBox="true"/>
            <p:nvPr/>
          </p:nvSpPr>
          <p:spPr>
            <a:xfrm>
              <a:off x="0" y="-38100"/>
              <a:ext cx="3261235" cy="1574091"/>
            </a:xfrm>
            <a:prstGeom prst="rect">
              <a:avLst/>
            </a:prstGeom>
          </p:spPr>
          <p:txBody>
            <a:bodyPr anchor="ctr" rtlCol="false" tIns="254000" lIns="254000" bIns="254000" rIns="254000"/>
            <a:lstStyle/>
            <a:p>
              <a:pPr algn="ctr" marL="0" indent="0" lvl="0">
                <a:lnSpc>
                  <a:spcPts val="17519"/>
                </a:lnSpc>
              </a:pPr>
              <a:r>
                <a:rPr lang="en-US" sz="14599" spc="145">
                  <a:solidFill>
                    <a:srgbClr val="152A51"/>
                  </a:solidFill>
                  <a:latin typeface="Chewy"/>
                  <a:ea typeface="Chewy"/>
                  <a:cs typeface="Chewy"/>
                  <a:sym typeface="Chewy"/>
                </a:rPr>
                <a:t>Credit Card prediction</a:t>
              </a:r>
            </a:p>
          </p:txBody>
        </p:sp>
      </p:grpSp>
      <p:sp>
        <p:nvSpPr>
          <p:cNvPr name="Freeform 14" id="14"/>
          <p:cNvSpPr/>
          <p:nvPr/>
        </p:nvSpPr>
        <p:spPr>
          <a:xfrm flipH="false" flipV="false" rot="-2699999">
            <a:off x="3663647" y="3515524"/>
            <a:ext cx="1645646" cy="932674"/>
          </a:xfrm>
          <a:custGeom>
            <a:avLst/>
            <a:gdLst/>
            <a:ahLst/>
            <a:cxnLst/>
            <a:rect r="r" b="b" t="t" l="l"/>
            <a:pathLst>
              <a:path h="932674" w="1645646">
                <a:moveTo>
                  <a:pt x="0" y="0"/>
                </a:moveTo>
                <a:lnTo>
                  <a:pt x="1645646" y="0"/>
                </a:lnTo>
                <a:lnTo>
                  <a:pt x="1645646" y="932675"/>
                </a:lnTo>
                <a:lnTo>
                  <a:pt x="0" y="93267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9E7E5"/>
        </a:solidFill>
      </p:bgPr>
    </p:bg>
    <p:spTree>
      <p:nvGrpSpPr>
        <p:cNvPr id="1" name=""/>
        <p:cNvGrpSpPr/>
        <p:nvPr/>
      </p:nvGrpSpPr>
      <p:grpSpPr>
        <a:xfrm>
          <a:off x="0" y="0"/>
          <a:ext cx="0" cy="0"/>
          <a:chOff x="0" y="0"/>
          <a:chExt cx="0" cy="0"/>
        </a:xfrm>
      </p:grpSpPr>
      <p:sp>
        <p:nvSpPr>
          <p:cNvPr name="Freeform 2" id="2"/>
          <p:cNvSpPr/>
          <p:nvPr/>
        </p:nvSpPr>
        <p:spPr>
          <a:xfrm flipH="false" flipV="false" rot="899141">
            <a:off x="16948731" y="8875957"/>
            <a:ext cx="1588939" cy="1481686"/>
          </a:xfrm>
          <a:custGeom>
            <a:avLst/>
            <a:gdLst/>
            <a:ahLst/>
            <a:cxnLst/>
            <a:rect r="r" b="b" t="t" l="l"/>
            <a:pathLst>
              <a:path h="1481686" w="1588939">
                <a:moveTo>
                  <a:pt x="0" y="0"/>
                </a:moveTo>
                <a:lnTo>
                  <a:pt x="1588940" y="0"/>
                </a:lnTo>
                <a:lnTo>
                  <a:pt x="1588940" y="1481686"/>
                </a:lnTo>
                <a:lnTo>
                  <a:pt x="0" y="14816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0" y="221163"/>
          <a:ext cx="5994798" cy="1615073"/>
        </p:xfrm>
        <a:graphic>
          <a:graphicData uri="http://schemas.openxmlformats.org/drawingml/2006/table">
            <a:tbl>
              <a:tblPr/>
              <a:tblGrid>
                <a:gridCol w="5244510"/>
              </a:tblGrid>
              <a:tr h="1615073">
                <a:tc>
                  <a:txBody>
                    <a:bodyPr anchor="t" rtlCol="false"/>
                    <a:lstStyle/>
                    <a:p>
                      <a:pPr algn="ctr" marL="0" indent="0" lvl="0">
                        <a:lnSpc>
                          <a:spcPts val="8159"/>
                        </a:lnSpc>
                        <a:defRPr/>
                      </a:pPr>
                      <a:r>
                        <a:rPr lang="en-US" sz="6799" spc="67">
                          <a:solidFill>
                            <a:srgbClr val="FFFFFF"/>
                          </a:solidFill>
                          <a:latin typeface="Chewy"/>
                          <a:ea typeface="Chewy"/>
                          <a:cs typeface="Chewy"/>
                          <a:sym typeface="Chewy"/>
                        </a:rPr>
                        <a:t>BILL AMOUNT</a:t>
                      </a:r>
                      <a:endParaRPr lang="en-US" sz="1100"/>
                    </a:p>
                  </a:txBody>
                  <a:tcPr marL="47625" marR="47625" marT="47625" marB="47625"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2C6356"/>
                    </a:solidFill>
                  </a:tcPr>
                </a:tc>
              </a:tr>
            </a:tbl>
          </a:graphicData>
        </a:graphic>
      </p:graphicFrame>
      <p:sp>
        <p:nvSpPr>
          <p:cNvPr name="Freeform 4" id="4"/>
          <p:cNvSpPr/>
          <p:nvPr/>
        </p:nvSpPr>
        <p:spPr>
          <a:xfrm flipH="false" flipV="false" rot="0">
            <a:off x="5994798" y="-6220"/>
            <a:ext cx="945337" cy="1382577"/>
          </a:xfrm>
          <a:custGeom>
            <a:avLst/>
            <a:gdLst/>
            <a:ahLst/>
            <a:cxnLst/>
            <a:rect r="r" b="b" t="t" l="l"/>
            <a:pathLst>
              <a:path h="1382577" w="945337">
                <a:moveTo>
                  <a:pt x="0" y="0"/>
                </a:moveTo>
                <a:lnTo>
                  <a:pt x="945337" y="0"/>
                </a:lnTo>
                <a:lnTo>
                  <a:pt x="945337" y="1382576"/>
                </a:lnTo>
                <a:lnTo>
                  <a:pt x="0" y="13825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444577" y="685068"/>
            <a:ext cx="9101128" cy="9291232"/>
          </a:xfrm>
          <a:custGeom>
            <a:avLst/>
            <a:gdLst/>
            <a:ahLst/>
            <a:cxnLst/>
            <a:rect r="r" b="b" t="t" l="l"/>
            <a:pathLst>
              <a:path h="9291232" w="9101128">
                <a:moveTo>
                  <a:pt x="0" y="0"/>
                </a:moveTo>
                <a:lnTo>
                  <a:pt x="9101128" y="0"/>
                </a:lnTo>
                <a:lnTo>
                  <a:pt x="9101128" y="9291232"/>
                </a:lnTo>
                <a:lnTo>
                  <a:pt x="0" y="9291232"/>
                </a:lnTo>
                <a:lnTo>
                  <a:pt x="0" y="0"/>
                </a:lnTo>
                <a:close/>
              </a:path>
            </a:pathLst>
          </a:custGeom>
          <a:blipFill>
            <a:blip r:embed="rId6"/>
            <a:stretch>
              <a:fillRect l="-441" t="0" r="-1869" b="-217"/>
            </a:stretch>
          </a:blipFill>
        </p:spPr>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9E7E5"/>
        </a:solidFill>
      </p:bgPr>
    </p:bg>
    <p:spTree>
      <p:nvGrpSpPr>
        <p:cNvPr id="1" name=""/>
        <p:cNvGrpSpPr/>
        <p:nvPr/>
      </p:nvGrpSpPr>
      <p:grpSpPr>
        <a:xfrm>
          <a:off x="0" y="0"/>
          <a:ext cx="0" cy="0"/>
          <a:chOff x="0" y="0"/>
          <a:chExt cx="0" cy="0"/>
        </a:xfrm>
      </p:grpSpPr>
      <p:sp>
        <p:nvSpPr>
          <p:cNvPr name="Freeform 2" id="2"/>
          <p:cNvSpPr/>
          <p:nvPr/>
        </p:nvSpPr>
        <p:spPr>
          <a:xfrm flipH="false" flipV="false" rot="899141">
            <a:off x="16948731" y="8875957"/>
            <a:ext cx="1588939" cy="1481686"/>
          </a:xfrm>
          <a:custGeom>
            <a:avLst/>
            <a:gdLst/>
            <a:ahLst/>
            <a:cxnLst/>
            <a:rect r="r" b="b" t="t" l="l"/>
            <a:pathLst>
              <a:path h="1481686" w="1588939">
                <a:moveTo>
                  <a:pt x="0" y="0"/>
                </a:moveTo>
                <a:lnTo>
                  <a:pt x="1588940" y="0"/>
                </a:lnTo>
                <a:lnTo>
                  <a:pt x="1588940" y="1481686"/>
                </a:lnTo>
                <a:lnTo>
                  <a:pt x="0" y="14816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0" y="221163"/>
          <a:ext cx="5994798" cy="1615073"/>
        </p:xfrm>
        <a:graphic>
          <a:graphicData uri="http://schemas.openxmlformats.org/drawingml/2006/table">
            <a:tbl>
              <a:tblPr/>
              <a:tblGrid>
                <a:gridCol w="5244510"/>
              </a:tblGrid>
              <a:tr h="1615073">
                <a:tc>
                  <a:txBody>
                    <a:bodyPr anchor="t" rtlCol="false"/>
                    <a:lstStyle/>
                    <a:p>
                      <a:pPr algn="ctr" marL="0" indent="0" lvl="0">
                        <a:lnSpc>
                          <a:spcPts val="8159"/>
                        </a:lnSpc>
                        <a:defRPr/>
                      </a:pPr>
                      <a:r>
                        <a:rPr lang="en-US" sz="6799" spc="67">
                          <a:solidFill>
                            <a:srgbClr val="FFFFFF"/>
                          </a:solidFill>
                          <a:latin typeface="Chewy"/>
                          <a:ea typeface="Chewy"/>
                          <a:cs typeface="Chewy"/>
                          <a:sym typeface="Chewy"/>
                        </a:rPr>
                        <a:t>Paid AMOUNT</a:t>
                      </a:r>
                      <a:endParaRPr lang="en-US" sz="1100"/>
                    </a:p>
                  </a:txBody>
                  <a:tcPr marL="47625" marR="47625" marT="47625" marB="47625"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2C6356"/>
                    </a:solidFill>
                  </a:tcPr>
                </a:tc>
              </a:tr>
            </a:tbl>
          </a:graphicData>
        </a:graphic>
      </p:graphicFrame>
      <p:sp>
        <p:nvSpPr>
          <p:cNvPr name="Freeform 4" id="4"/>
          <p:cNvSpPr/>
          <p:nvPr/>
        </p:nvSpPr>
        <p:spPr>
          <a:xfrm flipH="false" flipV="false" rot="0">
            <a:off x="5994798" y="-6220"/>
            <a:ext cx="945337" cy="1382577"/>
          </a:xfrm>
          <a:custGeom>
            <a:avLst/>
            <a:gdLst/>
            <a:ahLst/>
            <a:cxnLst/>
            <a:rect r="r" b="b" t="t" l="l"/>
            <a:pathLst>
              <a:path h="1382577" w="945337">
                <a:moveTo>
                  <a:pt x="0" y="0"/>
                </a:moveTo>
                <a:lnTo>
                  <a:pt x="945337" y="0"/>
                </a:lnTo>
                <a:lnTo>
                  <a:pt x="945337" y="1382576"/>
                </a:lnTo>
                <a:lnTo>
                  <a:pt x="0" y="13825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808516" y="1836237"/>
            <a:ext cx="9492046" cy="8246215"/>
          </a:xfrm>
          <a:custGeom>
            <a:avLst/>
            <a:gdLst/>
            <a:ahLst/>
            <a:cxnLst/>
            <a:rect r="r" b="b" t="t" l="l"/>
            <a:pathLst>
              <a:path h="8246215" w="9492046">
                <a:moveTo>
                  <a:pt x="0" y="0"/>
                </a:moveTo>
                <a:lnTo>
                  <a:pt x="9492046" y="0"/>
                </a:lnTo>
                <a:lnTo>
                  <a:pt x="9492046" y="8246214"/>
                </a:lnTo>
                <a:lnTo>
                  <a:pt x="0" y="8246214"/>
                </a:lnTo>
                <a:lnTo>
                  <a:pt x="0" y="0"/>
                </a:lnTo>
                <a:close/>
              </a:path>
            </a:pathLst>
          </a:custGeom>
          <a:blipFill>
            <a:blip r:embed="rId6"/>
            <a:stretch>
              <a:fillRect l="0" t="0" r="0" b="0"/>
            </a:stretch>
          </a:blipFill>
        </p:spPr>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9E7E5"/>
        </a:solidFill>
      </p:bgPr>
    </p:bg>
    <p:spTree>
      <p:nvGrpSpPr>
        <p:cNvPr id="1" name=""/>
        <p:cNvGrpSpPr/>
        <p:nvPr/>
      </p:nvGrpSpPr>
      <p:grpSpPr>
        <a:xfrm>
          <a:off x="0" y="0"/>
          <a:ext cx="0" cy="0"/>
          <a:chOff x="0" y="0"/>
          <a:chExt cx="0" cy="0"/>
        </a:xfrm>
      </p:grpSpPr>
      <p:grpSp>
        <p:nvGrpSpPr>
          <p:cNvPr name="Group 2" id="2"/>
          <p:cNvGrpSpPr/>
          <p:nvPr/>
        </p:nvGrpSpPr>
        <p:grpSpPr>
          <a:xfrm rot="0">
            <a:off x="1246368" y="952500"/>
            <a:ext cx="8175265" cy="2567421"/>
            <a:chOff x="0" y="0"/>
            <a:chExt cx="2153156" cy="676193"/>
          </a:xfrm>
        </p:grpSpPr>
        <p:sp>
          <p:nvSpPr>
            <p:cNvPr name="Freeform 3" id="3"/>
            <p:cNvSpPr/>
            <p:nvPr/>
          </p:nvSpPr>
          <p:spPr>
            <a:xfrm flipH="false" flipV="false" rot="0">
              <a:off x="0" y="0"/>
              <a:ext cx="2153156" cy="676193"/>
            </a:xfrm>
            <a:custGeom>
              <a:avLst/>
              <a:gdLst/>
              <a:ahLst/>
              <a:cxnLst/>
              <a:rect r="r" b="b" t="t" l="l"/>
              <a:pathLst>
                <a:path h="676193" w="2153156">
                  <a:moveTo>
                    <a:pt x="0" y="0"/>
                  </a:moveTo>
                  <a:lnTo>
                    <a:pt x="2153156" y="0"/>
                  </a:lnTo>
                  <a:lnTo>
                    <a:pt x="2153156" y="676193"/>
                  </a:lnTo>
                  <a:lnTo>
                    <a:pt x="0" y="676193"/>
                  </a:lnTo>
                  <a:close/>
                </a:path>
              </a:pathLst>
            </a:custGeom>
            <a:solidFill>
              <a:srgbClr val="2C6356"/>
            </a:solidFill>
            <a:ln cap="sq">
              <a:noFill/>
              <a:prstDash val="solid"/>
              <a:miter/>
            </a:ln>
          </p:spPr>
        </p:sp>
        <p:sp>
          <p:nvSpPr>
            <p:cNvPr name="TextBox 4" id="4"/>
            <p:cNvSpPr txBox="true"/>
            <p:nvPr/>
          </p:nvSpPr>
          <p:spPr>
            <a:xfrm>
              <a:off x="0" y="-28575"/>
              <a:ext cx="2153156" cy="704768"/>
            </a:xfrm>
            <a:prstGeom prst="rect">
              <a:avLst/>
            </a:prstGeom>
          </p:spPr>
          <p:txBody>
            <a:bodyPr anchor="ctr" rtlCol="false" tIns="63500" lIns="63500" bIns="63500" rIns="63500"/>
            <a:lstStyle/>
            <a:p>
              <a:pPr algn="ctr" marL="0" indent="0" lvl="0">
                <a:lnSpc>
                  <a:spcPts val="7920"/>
                </a:lnSpc>
              </a:pPr>
              <a:r>
                <a:rPr lang="en-US" sz="6600" spc="66">
                  <a:solidFill>
                    <a:srgbClr val="FFFFFF"/>
                  </a:solidFill>
                  <a:latin typeface="Chewy"/>
                  <a:ea typeface="Chewy"/>
                  <a:cs typeface="Chewy"/>
                  <a:sym typeface="Chewy"/>
                </a:rPr>
                <a:t>Data Distribution Before Applying SMOTE</a:t>
              </a:r>
            </a:p>
          </p:txBody>
        </p:sp>
      </p:grpSp>
      <p:sp>
        <p:nvSpPr>
          <p:cNvPr name="Freeform 5" id="5"/>
          <p:cNvSpPr/>
          <p:nvPr/>
        </p:nvSpPr>
        <p:spPr>
          <a:xfrm flipH="false" flipV="false" rot="2015929">
            <a:off x="9195890" y="107283"/>
            <a:ext cx="1515736" cy="1191748"/>
          </a:xfrm>
          <a:custGeom>
            <a:avLst/>
            <a:gdLst/>
            <a:ahLst/>
            <a:cxnLst/>
            <a:rect r="r" b="b" t="t" l="l"/>
            <a:pathLst>
              <a:path h="1191748" w="1515736">
                <a:moveTo>
                  <a:pt x="0" y="0"/>
                </a:moveTo>
                <a:lnTo>
                  <a:pt x="1515737" y="0"/>
                </a:lnTo>
                <a:lnTo>
                  <a:pt x="1515737" y="1191748"/>
                </a:lnTo>
                <a:lnTo>
                  <a:pt x="0" y="1191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2374602">
            <a:off x="15660147" y="592039"/>
            <a:ext cx="854458" cy="852322"/>
          </a:xfrm>
          <a:custGeom>
            <a:avLst/>
            <a:gdLst/>
            <a:ahLst/>
            <a:cxnLst/>
            <a:rect r="r" b="b" t="t" l="l"/>
            <a:pathLst>
              <a:path h="852322" w="854458">
                <a:moveTo>
                  <a:pt x="0" y="0"/>
                </a:moveTo>
                <a:lnTo>
                  <a:pt x="854458" y="0"/>
                </a:lnTo>
                <a:lnTo>
                  <a:pt x="854458" y="852321"/>
                </a:lnTo>
                <a:lnTo>
                  <a:pt x="0" y="8523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843341" y="3974725"/>
            <a:ext cx="11301259" cy="5834275"/>
          </a:xfrm>
          <a:custGeom>
            <a:avLst/>
            <a:gdLst/>
            <a:ahLst/>
            <a:cxnLst/>
            <a:rect r="r" b="b" t="t" l="l"/>
            <a:pathLst>
              <a:path h="5834275" w="11301259">
                <a:moveTo>
                  <a:pt x="0" y="0"/>
                </a:moveTo>
                <a:lnTo>
                  <a:pt x="11301259" y="0"/>
                </a:lnTo>
                <a:lnTo>
                  <a:pt x="11301259" y="5834275"/>
                </a:lnTo>
                <a:lnTo>
                  <a:pt x="0" y="5834275"/>
                </a:lnTo>
                <a:lnTo>
                  <a:pt x="0" y="0"/>
                </a:lnTo>
                <a:close/>
              </a:path>
            </a:pathLst>
          </a:custGeom>
          <a:blipFill>
            <a:blip r:embed="rId6"/>
            <a:stretch>
              <a:fillRect l="0" t="0" r="0" b="0"/>
            </a:stretch>
          </a:blipFill>
        </p:spPr>
      </p:sp>
      <p:sp>
        <p:nvSpPr>
          <p:cNvPr name="TextBox 8" id="8"/>
          <p:cNvSpPr txBox="true"/>
          <p:nvPr/>
        </p:nvSpPr>
        <p:spPr>
          <a:xfrm rot="0">
            <a:off x="823064" y="3384070"/>
            <a:ext cx="5684098" cy="6424930"/>
          </a:xfrm>
          <a:prstGeom prst="rect">
            <a:avLst/>
          </a:prstGeom>
        </p:spPr>
        <p:txBody>
          <a:bodyPr anchor="t" rtlCol="false" tIns="0" lIns="0" bIns="0" rIns="0">
            <a:spAutoFit/>
          </a:bodyPr>
          <a:lstStyle/>
          <a:p>
            <a:pPr algn="l">
              <a:lnSpc>
                <a:spcPts val="3920"/>
              </a:lnSpc>
            </a:pPr>
          </a:p>
          <a:p>
            <a:pPr algn="l" marL="604523" indent="-302261" lvl="1">
              <a:lnSpc>
                <a:spcPts val="3920"/>
              </a:lnSpc>
              <a:buFont typeface="Arial"/>
              <a:buChar char="•"/>
            </a:pPr>
            <a:r>
              <a:rPr lang="en-US" b="true" sz="2800">
                <a:solidFill>
                  <a:srgbClr val="152A51"/>
                </a:solidFill>
                <a:latin typeface="Open Sauce Medium"/>
                <a:ea typeface="Open Sauce Medium"/>
                <a:cs typeface="Open Sauce Medium"/>
                <a:sym typeface="Open Sauce Medium"/>
              </a:rPr>
              <a:t>"The original dataset shows a strong imbalance between customers who did not default (Class 0) and those who defaulted (Class 1).  This imbalance may cause the model to focus more on predicting non-default cases, leading to poor accuracy for default predictions."</a:t>
            </a:r>
          </a:p>
          <a:p>
            <a:pPr algn="l">
              <a:lnSpc>
                <a:spcPts val="3920"/>
              </a:lnSpc>
            </a:pP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9E7E5"/>
        </a:solidFill>
      </p:bgPr>
    </p:bg>
    <p:spTree>
      <p:nvGrpSpPr>
        <p:cNvPr id="1" name=""/>
        <p:cNvGrpSpPr/>
        <p:nvPr/>
      </p:nvGrpSpPr>
      <p:grpSpPr>
        <a:xfrm>
          <a:off x="0" y="0"/>
          <a:ext cx="0" cy="0"/>
          <a:chOff x="0" y="0"/>
          <a:chExt cx="0" cy="0"/>
        </a:xfrm>
      </p:grpSpPr>
      <p:grpSp>
        <p:nvGrpSpPr>
          <p:cNvPr name="Group 2" id="2"/>
          <p:cNvGrpSpPr/>
          <p:nvPr/>
        </p:nvGrpSpPr>
        <p:grpSpPr>
          <a:xfrm rot="0">
            <a:off x="1246368" y="952500"/>
            <a:ext cx="8175265" cy="2567421"/>
            <a:chOff x="0" y="0"/>
            <a:chExt cx="2153156" cy="676193"/>
          </a:xfrm>
        </p:grpSpPr>
        <p:sp>
          <p:nvSpPr>
            <p:cNvPr name="Freeform 3" id="3"/>
            <p:cNvSpPr/>
            <p:nvPr/>
          </p:nvSpPr>
          <p:spPr>
            <a:xfrm flipH="false" flipV="false" rot="0">
              <a:off x="0" y="0"/>
              <a:ext cx="2153156" cy="676193"/>
            </a:xfrm>
            <a:custGeom>
              <a:avLst/>
              <a:gdLst/>
              <a:ahLst/>
              <a:cxnLst/>
              <a:rect r="r" b="b" t="t" l="l"/>
              <a:pathLst>
                <a:path h="676193" w="2153156">
                  <a:moveTo>
                    <a:pt x="0" y="0"/>
                  </a:moveTo>
                  <a:lnTo>
                    <a:pt x="2153156" y="0"/>
                  </a:lnTo>
                  <a:lnTo>
                    <a:pt x="2153156" y="676193"/>
                  </a:lnTo>
                  <a:lnTo>
                    <a:pt x="0" y="676193"/>
                  </a:lnTo>
                  <a:close/>
                </a:path>
              </a:pathLst>
            </a:custGeom>
            <a:solidFill>
              <a:srgbClr val="2C6356"/>
            </a:solidFill>
            <a:ln cap="sq">
              <a:noFill/>
              <a:prstDash val="solid"/>
              <a:miter/>
            </a:ln>
          </p:spPr>
        </p:sp>
        <p:sp>
          <p:nvSpPr>
            <p:cNvPr name="TextBox 4" id="4"/>
            <p:cNvSpPr txBox="true"/>
            <p:nvPr/>
          </p:nvSpPr>
          <p:spPr>
            <a:xfrm>
              <a:off x="0" y="-28575"/>
              <a:ext cx="2153156" cy="704768"/>
            </a:xfrm>
            <a:prstGeom prst="rect">
              <a:avLst/>
            </a:prstGeom>
          </p:spPr>
          <p:txBody>
            <a:bodyPr anchor="ctr" rtlCol="false" tIns="63500" lIns="63500" bIns="63500" rIns="63500"/>
            <a:lstStyle/>
            <a:p>
              <a:pPr algn="ctr" marL="0" indent="0" lvl="0">
                <a:lnSpc>
                  <a:spcPts val="7920"/>
                </a:lnSpc>
              </a:pPr>
              <a:r>
                <a:rPr lang="en-US" sz="6600" spc="66">
                  <a:solidFill>
                    <a:srgbClr val="FFFFFF"/>
                  </a:solidFill>
                  <a:latin typeface="Chewy"/>
                  <a:ea typeface="Chewy"/>
                  <a:cs typeface="Chewy"/>
                  <a:sym typeface="Chewy"/>
                </a:rPr>
                <a:t>After SMOTE</a:t>
              </a:r>
            </a:p>
          </p:txBody>
        </p:sp>
      </p:grpSp>
      <p:sp>
        <p:nvSpPr>
          <p:cNvPr name="Freeform 5" id="5"/>
          <p:cNvSpPr/>
          <p:nvPr/>
        </p:nvSpPr>
        <p:spPr>
          <a:xfrm flipH="false" flipV="false" rot="2015929">
            <a:off x="9195890" y="107283"/>
            <a:ext cx="1515736" cy="1191748"/>
          </a:xfrm>
          <a:custGeom>
            <a:avLst/>
            <a:gdLst/>
            <a:ahLst/>
            <a:cxnLst/>
            <a:rect r="r" b="b" t="t" l="l"/>
            <a:pathLst>
              <a:path h="1191748" w="1515736">
                <a:moveTo>
                  <a:pt x="0" y="0"/>
                </a:moveTo>
                <a:lnTo>
                  <a:pt x="1515737" y="0"/>
                </a:lnTo>
                <a:lnTo>
                  <a:pt x="1515737" y="1191748"/>
                </a:lnTo>
                <a:lnTo>
                  <a:pt x="0" y="1191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2374602">
            <a:off x="15660147" y="592039"/>
            <a:ext cx="854458" cy="852322"/>
          </a:xfrm>
          <a:custGeom>
            <a:avLst/>
            <a:gdLst/>
            <a:ahLst/>
            <a:cxnLst/>
            <a:rect r="r" b="b" t="t" l="l"/>
            <a:pathLst>
              <a:path h="852322" w="854458">
                <a:moveTo>
                  <a:pt x="0" y="0"/>
                </a:moveTo>
                <a:lnTo>
                  <a:pt x="854458" y="0"/>
                </a:lnTo>
                <a:lnTo>
                  <a:pt x="854458" y="852321"/>
                </a:lnTo>
                <a:lnTo>
                  <a:pt x="0" y="8523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4814570"/>
            <a:ext cx="5684098" cy="2957830"/>
          </a:xfrm>
          <a:prstGeom prst="rect">
            <a:avLst/>
          </a:prstGeom>
        </p:spPr>
        <p:txBody>
          <a:bodyPr anchor="t" rtlCol="false" tIns="0" lIns="0" bIns="0" rIns="0">
            <a:spAutoFit/>
          </a:bodyPr>
          <a:lstStyle/>
          <a:p>
            <a:pPr algn="l" marL="604523" indent="-302261" lvl="1">
              <a:lnSpc>
                <a:spcPts val="3920"/>
              </a:lnSpc>
              <a:buFont typeface="Arial"/>
              <a:buChar char="•"/>
            </a:pPr>
            <a:r>
              <a:rPr lang="en-US" b="true" sz="2800">
                <a:solidFill>
                  <a:srgbClr val="152A51"/>
                </a:solidFill>
                <a:latin typeface="Open Sauce Bold"/>
                <a:ea typeface="Open Sauce Bold"/>
                <a:cs typeface="Open Sauce Bold"/>
                <a:sym typeface="Open Sauce Bold"/>
              </a:rPr>
              <a:t>O</a:t>
            </a:r>
            <a:r>
              <a:rPr lang="en-US" b="true" sz="2800">
                <a:solidFill>
                  <a:srgbClr val="152A51"/>
                </a:solidFill>
                <a:latin typeface="Open Sauce Bold"/>
                <a:ea typeface="Open Sauce Bold"/>
                <a:cs typeface="Open Sauce Bold"/>
                <a:sym typeface="Open Sauce Bold"/>
              </a:rPr>
              <a:t>riginal dataset shape</a:t>
            </a:r>
            <a:r>
              <a:rPr lang="en-US" sz="2800">
                <a:solidFill>
                  <a:srgbClr val="152A51"/>
                </a:solidFill>
                <a:latin typeface="Open Sauce"/>
                <a:ea typeface="Open Sauce"/>
                <a:cs typeface="Open Sauce"/>
                <a:sym typeface="Open Sauce"/>
              </a:rPr>
              <a:t> </a:t>
            </a:r>
            <a:r>
              <a:rPr lang="en-US" sz="2800">
                <a:solidFill>
                  <a:srgbClr val="152A51"/>
                </a:solidFill>
                <a:latin typeface="Open Sauce"/>
                <a:ea typeface="Open Sauce"/>
                <a:cs typeface="Open Sauce"/>
                <a:sym typeface="Open Sauce"/>
              </a:rPr>
              <a:t>30000</a:t>
            </a:r>
          </a:p>
          <a:p>
            <a:pPr algn="l">
              <a:lnSpc>
                <a:spcPts val="3920"/>
              </a:lnSpc>
            </a:pPr>
          </a:p>
          <a:p>
            <a:pPr algn="l" marL="604523" indent="-302261" lvl="1">
              <a:lnSpc>
                <a:spcPts val="3920"/>
              </a:lnSpc>
              <a:buFont typeface="Arial"/>
              <a:buChar char="•"/>
            </a:pPr>
            <a:r>
              <a:rPr lang="en-US" b="true" sz="2800">
                <a:solidFill>
                  <a:srgbClr val="152A51"/>
                </a:solidFill>
                <a:latin typeface="Open Sauce Bold"/>
                <a:ea typeface="Open Sauce Bold"/>
                <a:cs typeface="Open Sauce Bold"/>
                <a:sym typeface="Open Sauce Bold"/>
              </a:rPr>
              <a:t>Resampled dataset shape</a:t>
            </a:r>
            <a:r>
              <a:rPr lang="en-US" sz="2800">
                <a:solidFill>
                  <a:srgbClr val="152A51"/>
                </a:solidFill>
                <a:latin typeface="Open Sauce"/>
                <a:ea typeface="Open Sauce"/>
                <a:cs typeface="Open Sauce"/>
                <a:sym typeface="Open Sauce"/>
              </a:rPr>
              <a:t> </a:t>
            </a:r>
            <a:r>
              <a:rPr lang="en-US" sz="2800">
                <a:solidFill>
                  <a:srgbClr val="152A51"/>
                </a:solidFill>
                <a:latin typeface="Open Sauce"/>
                <a:ea typeface="Open Sauce"/>
                <a:cs typeface="Open Sauce"/>
                <a:sym typeface="Open Sauce"/>
              </a:rPr>
              <a:t>46728</a:t>
            </a:r>
          </a:p>
          <a:p>
            <a:pPr algn="l">
              <a:lnSpc>
                <a:spcPts val="3920"/>
              </a:lnSpc>
            </a:pPr>
          </a:p>
        </p:txBody>
      </p:sp>
      <p:sp>
        <p:nvSpPr>
          <p:cNvPr name="Freeform 8" id="8"/>
          <p:cNvSpPr/>
          <p:nvPr/>
        </p:nvSpPr>
        <p:spPr>
          <a:xfrm flipH="false" flipV="false" rot="0">
            <a:off x="9421632" y="3773338"/>
            <a:ext cx="8677418" cy="6364422"/>
          </a:xfrm>
          <a:custGeom>
            <a:avLst/>
            <a:gdLst/>
            <a:ahLst/>
            <a:cxnLst/>
            <a:rect r="r" b="b" t="t" l="l"/>
            <a:pathLst>
              <a:path h="6364422" w="8677418">
                <a:moveTo>
                  <a:pt x="0" y="0"/>
                </a:moveTo>
                <a:lnTo>
                  <a:pt x="8677419" y="0"/>
                </a:lnTo>
                <a:lnTo>
                  <a:pt x="8677419" y="6364422"/>
                </a:lnTo>
                <a:lnTo>
                  <a:pt x="0" y="6364422"/>
                </a:lnTo>
                <a:lnTo>
                  <a:pt x="0" y="0"/>
                </a:lnTo>
                <a:close/>
              </a:path>
            </a:pathLst>
          </a:custGeom>
          <a:blipFill>
            <a:blip r:embed="rId6"/>
            <a:stretch>
              <a:fillRect l="0" t="0" r="0" b="0"/>
            </a:stretch>
          </a:blipFill>
        </p:spPr>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9E7E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961462" y="5442976"/>
            <a:ext cx="1390131" cy="4672709"/>
          </a:xfrm>
          <a:custGeom>
            <a:avLst/>
            <a:gdLst/>
            <a:ahLst/>
            <a:cxnLst/>
            <a:rect r="r" b="b" t="t" l="l"/>
            <a:pathLst>
              <a:path h="4672709" w="1390131">
                <a:moveTo>
                  <a:pt x="0" y="0"/>
                </a:moveTo>
                <a:lnTo>
                  <a:pt x="1390131" y="0"/>
                </a:lnTo>
                <a:lnTo>
                  <a:pt x="1390131" y="4672709"/>
                </a:lnTo>
                <a:lnTo>
                  <a:pt x="0" y="46727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213945" y="-150725"/>
            <a:ext cx="5271661" cy="10588450"/>
          </a:xfrm>
          <a:custGeom>
            <a:avLst/>
            <a:gdLst/>
            <a:ahLst/>
            <a:cxnLst/>
            <a:rect r="r" b="b" t="t" l="l"/>
            <a:pathLst>
              <a:path h="10588450" w="5271661">
                <a:moveTo>
                  <a:pt x="0" y="0"/>
                </a:moveTo>
                <a:lnTo>
                  <a:pt x="5271660" y="0"/>
                </a:lnTo>
                <a:lnTo>
                  <a:pt x="5271660" y="10588450"/>
                </a:lnTo>
                <a:lnTo>
                  <a:pt x="0" y="10588450"/>
                </a:lnTo>
                <a:lnTo>
                  <a:pt x="0" y="0"/>
                </a:lnTo>
                <a:close/>
              </a:path>
            </a:pathLst>
          </a:custGeom>
          <a:blipFill>
            <a:blip r:embed="rId4">
              <a:extLst>
                <a:ext uri="{96DAC541-7B7A-43D3-8B79-37D633B846F1}">
                  <asvg:svgBlip xmlns:asvg="http://schemas.microsoft.com/office/drawing/2016/SVG/main" r:embed="rId5"/>
                </a:ext>
              </a:extLst>
            </a:blip>
            <a:stretch>
              <a:fillRect l="-71443" t="-19279" r="-5289" b="-5127"/>
            </a:stretch>
          </a:blipFill>
        </p:spPr>
      </p:sp>
      <p:grpSp>
        <p:nvGrpSpPr>
          <p:cNvPr name="Group 4" id="4"/>
          <p:cNvGrpSpPr/>
          <p:nvPr/>
        </p:nvGrpSpPr>
        <p:grpSpPr>
          <a:xfrm rot="0">
            <a:off x="1428750" y="3619500"/>
            <a:ext cx="6286500" cy="3048000"/>
            <a:chOff x="0" y="0"/>
            <a:chExt cx="1655704" cy="802765"/>
          </a:xfrm>
        </p:grpSpPr>
        <p:sp>
          <p:nvSpPr>
            <p:cNvPr name="Freeform 5" id="5"/>
            <p:cNvSpPr/>
            <p:nvPr/>
          </p:nvSpPr>
          <p:spPr>
            <a:xfrm flipH="false" flipV="false" rot="0">
              <a:off x="0" y="0"/>
              <a:ext cx="1655704" cy="802765"/>
            </a:xfrm>
            <a:custGeom>
              <a:avLst/>
              <a:gdLst/>
              <a:ahLst/>
              <a:cxnLst/>
              <a:rect r="r" b="b" t="t" l="l"/>
              <a:pathLst>
                <a:path h="802765" w="1655704">
                  <a:moveTo>
                    <a:pt x="0" y="0"/>
                  </a:moveTo>
                  <a:lnTo>
                    <a:pt x="1655704" y="0"/>
                  </a:lnTo>
                  <a:lnTo>
                    <a:pt x="1655704" y="802765"/>
                  </a:lnTo>
                  <a:lnTo>
                    <a:pt x="0" y="802765"/>
                  </a:lnTo>
                  <a:close/>
                </a:path>
              </a:pathLst>
            </a:custGeom>
            <a:solidFill>
              <a:srgbClr val="152A51"/>
            </a:solidFill>
            <a:ln cap="sq">
              <a:noFill/>
              <a:prstDash val="solid"/>
              <a:miter/>
            </a:ln>
          </p:spPr>
        </p:sp>
        <p:sp>
          <p:nvSpPr>
            <p:cNvPr name="TextBox 6" id="6"/>
            <p:cNvSpPr txBox="true"/>
            <p:nvPr/>
          </p:nvSpPr>
          <p:spPr>
            <a:xfrm>
              <a:off x="0" y="152400"/>
              <a:ext cx="1655704" cy="650365"/>
            </a:xfrm>
            <a:prstGeom prst="rect">
              <a:avLst/>
            </a:prstGeom>
          </p:spPr>
          <p:txBody>
            <a:bodyPr anchor="ctr" rtlCol="false" tIns="63500" lIns="63500" bIns="63500" rIns="63500"/>
            <a:lstStyle/>
            <a:p>
              <a:pPr algn="ctr" marL="0" indent="0" lvl="0">
                <a:lnSpc>
                  <a:spcPts val="7840"/>
                </a:lnSpc>
              </a:pPr>
              <a:r>
                <a:rPr lang="en-US" sz="8000" spc="80">
                  <a:solidFill>
                    <a:srgbClr val="FFFFFF"/>
                  </a:solidFill>
                  <a:latin typeface="Chewy"/>
                  <a:ea typeface="Chewy"/>
                  <a:cs typeface="Chewy"/>
                  <a:sym typeface="Chewy"/>
                </a:rPr>
                <a:t>Feature Engineering</a:t>
              </a:r>
            </a:p>
          </p:txBody>
        </p:sp>
      </p:grpSp>
      <p:sp>
        <p:nvSpPr>
          <p:cNvPr name="Freeform 7" id="7"/>
          <p:cNvSpPr/>
          <p:nvPr/>
        </p:nvSpPr>
        <p:spPr>
          <a:xfrm flipH="false" flipV="false" rot="0">
            <a:off x="7797186" y="1752775"/>
            <a:ext cx="1822699" cy="1509789"/>
          </a:xfrm>
          <a:custGeom>
            <a:avLst/>
            <a:gdLst/>
            <a:ahLst/>
            <a:cxnLst/>
            <a:rect r="r" b="b" t="t" l="l"/>
            <a:pathLst>
              <a:path h="1509789" w="1822699">
                <a:moveTo>
                  <a:pt x="0" y="0"/>
                </a:moveTo>
                <a:lnTo>
                  <a:pt x="1822698" y="0"/>
                </a:lnTo>
                <a:lnTo>
                  <a:pt x="1822698" y="1509789"/>
                </a:lnTo>
                <a:lnTo>
                  <a:pt x="0" y="15097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713228" y="2889616"/>
            <a:ext cx="823496" cy="1063949"/>
          </a:xfrm>
          <a:custGeom>
            <a:avLst/>
            <a:gdLst/>
            <a:ahLst/>
            <a:cxnLst/>
            <a:rect r="r" b="b" t="t" l="l"/>
            <a:pathLst>
              <a:path h="1063949" w="823496">
                <a:moveTo>
                  <a:pt x="0" y="0"/>
                </a:moveTo>
                <a:lnTo>
                  <a:pt x="823496" y="0"/>
                </a:lnTo>
                <a:lnTo>
                  <a:pt x="823496" y="1063949"/>
                </a:lnTo>
                <a:lnTo>
                  <a:pt x="0" y="1063949"/>
                </a:lnTo>
                <a:lnTo>
                  <a:pt x="0" y="0"/>
                </a:lnTo>
                <a:close/>
              </a:path>
            </a:pathLst>
          </a:custGeom>
          <a:blipFill>
            <a:blip r:embed="rId8">
              <a:extLst>
                <a:ext uri="{96DAC541-7B7A-43D3-8B79-37D633B846F1}">
                  <asvg:svgBlip xmlns:asvg="http://schemas.microsoft.com/office/drawing/2016/SVG/main" r:embed="rId9"/>
                </a:ext>
              </a:extLst>
            </a:blip>
            <a:stretch>
              <a:fillRect l="0" t="0" r="-58814" b="-36770"/>
            </a:stretch>
          </a:blipFill>
        </p:spPr>
      </p:sp>
      <p:sp>
        <p:nvSpPr>
          <p:cNvPr name="TextBox 9" id="9"/>
          <p:cNvSpPr txBox="true"/>
          <p:nvPr/>
        </p:nvSpPr>
        <p:spPr>
          <a:xfrm rot="0">
            <a:off x="10477500" y="2729416"/>
            <a:ext cx="6667500" cy="5126990"/>
          </a:xfrm>
          <a:prstGeom prst="rect">
            <a:avLst/>
          </a:prstGeom>
        </p:spPr>
        <p:txBody>
          <a:bodyPr anchor="t" rtlCol="false" tIns="0" lIns="0" bIns="0" rIns="0">
            <a:spAutoFit/>
          </a:bodyPr>
          <a:lstStyle/>
          <a:p>
            <a:pPr algn="l" marL="626111" indent="-313055" lvl="1">
              <a:lnSpc>
                <a:spcPts val="4060"/>
              </a:lnSpc>
              <a:buFont typeface="Arial"/>
              <a:buChar char="•"/>
            </a:pPr>
            <a:r>
              <a:rPr lang="en-US" b="true" sz="2900">
                <a:solidFill>
                  <a:srgbClr val="152A51"/>
                </a:solidFill>
                <a:latin typeface="Open Sauce Medium"/>
                <a:ea typeface="Open Sauce Medium"/>
                <a:cs typeface="Open Sauce Medium"/>
                <a:sym typeface="Open Sauce Medium"/>
              </a:rPr>
              <a:t>Feature engineering refers to manipulation, addition, deletion, combination of your data set to improve machine learning model training, leading to better performance and greater accuracy</a:t>
            </a:r>
          </a:p>
          <a:p>
            <a:pPr algn="l">
              <a:lnSpc>
                <a:spcPts val="4060"/>
              </a:lnSpc>
            </a:pPr>
          </a:p>
          <a:p>
            <a:pPr algn="l" marL="626111" indent="-313055" lvl="1">
              <a:lnSpc>
                <a:spcPts val="4060"/>
              </a:lnSpc>
              <a:buFont typeface="Arial"/>
              <a:buChar char="•"/>
            </a:pPr>
            <a:r>
              <a:rPr lang="en-US" b="true" sz="2900">
                <a:solidFill>
                  <a:srgbClr val="152A51"/>
                </a:solidFill>
                <a:latin typeface="Open Sauce Medium"/>
                <a:ea typeface="Open Sauce Medium"/>
                <a:cs typeface="Open Sauce Medium"/>
                <a:sym typeface="Open Sauce Medium"/>
              </a:rPr>
              <a:t>we created new features such as </a:t>
            </a:r>
            <a:r>
              <a:rPr lang="en-US" b="true" sz="2900" u="sng">
                <a:solidFill>
                  <a:srgbClr val="152A51"/>
                </a:solidFill>
                <a:latin typeface="Open Sauce Bold"/>
                <a:ea typeface="Open Sauce Bold"/>
                <a:cs typeface="Open Sauce Bold"/>
                <a:sym typeface="Open Sauce Bold"/>
              </a:rPr>
              <a:t>Payment_Value</a:t>
            </a:r>
            <a:r>
              <a:rPr lang="en-US" b="true" sz="2900">
                <a:solidFill>
                  <a:srgbClr val="152A51"/>
                </a:solidFill>
                <a:latin typeface="Open Sauce Medium"/>
                <a:ea typeface="Open Sauce Medium"/>
                <a:cs typeface="Open Sauce Medium"/>
                <a:sym typeface="Open Sauce Medium"/>
              </a:rPr>
              <a:t> and </a:t>
            </a:r>
            <a:r>
              <a:rPr lang="en-US" b="true" sz="2900" u="sng">
                <a:solidFill>
                  <a:srgbClr val="152A51"/>
                </a:solidFill>
                <a:latin typeface="Open Sauce Medium"/>
                <a:ea typeface="Open Sauce Medium"/>
                <a:cs typeface="Open Sauce Medium"/>
                <a:sym typeface="Open Sauce Medium"/>
              </a:rPr>
              <a:t>Dues</a:t>
            </a:r>
            <a:r>
              <a:rPr lang="en-US" b="true" sz="2900">
                <a:solidFill>
                  <a:srgbClr val="152A51"/>
                </a:solidFill>
                <a:latin typeface="Open Sauce Medium"/>
                <a:ea typeface="Open Sauce Medium"/>
                <a:cs typeface="Open Sauce Medium"/>
                <a:sym typeface="Open Sauce Medium"/>
              </a:rPr>
              <a:t> .</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439A8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568848" y="-4549174"/>
            <a:ext cx="5166660" cy="10604806"/>
          </a:xfrm>
          <a:custGeom>
            <a:avLst/>
            <a:gdLst/>
            <a:ahLst/>
            <a:cxnLst/>
            <a:rect r="r" b="b" t="t" l="l"/>
            <a:pathLst>
              <a:path h="10604806" w="5166660">
                <a:moveTo>
                  <a:pt x="0" y="0"/>
                </a:moveTo>
                <a:lnTo>
                  <a:pt x="5166660" y="0"/>
                </a:lnTo>
                <a:lnTo>
                  <a:pt x="5166660" y="10604806"/>
                </a:lnTo>
                <a:lnTo>
                  <a:pt x="0" y="10604806"/>
                </a:lnTo>
                <a:lnTo>
                  <a:pt x="0" y="0"/>
                </a:lnTo>
                <a:close/>
              </a:path>
            </a:pathLst>
          </a:custGeom>
          <a:blipFill>
            <a:blip r:embed="rId2">
              <a:extLst>
                <a:ext uri="{96DAC541-7B7A-43D3-8B79-37D633B846F1}">
                  <asvg:svgBlip xmlns:asvg="http://schemas.microsoft.com/office/drawing/2016/SVG/main" r:embed="rId3"/>
                </a:ext>
              </a:extLst>
            </a:blip>
            <a:stretch>
              <a:fillRect l="-65658" t="-8918" r="-261" b="-5374"/>
            </a:stretch>
          </a:blipFill>
        </p:spPr>
      </p:sp>
      <p:grpSp>
        <p:nvGrpSpPr>
          <p:cNvPr name="Group 3" id="3"/>
          <p:cNvGrpSpPr/>
          <p:nvPr/>
        </p:nvGrpSpPr>
        <p:grpSpPr>
          <a:xfrm rot="0">
            <a:off x="6286500" y="762000"/>
            <a:ext cx="5715000" cy="2309428"/>
            <a:chOff x="0" y="0"/>
            <a:chExt cx="1505185" cy="608244"/>
          </a:xfrm>
        </p:grpSpPr>
        <p:sp>
          <p:nvSpPr>
            <p:cNvPr name="Freeform 4" id="4"/>
            <p:cNvSpPr/>
            <p:nvPr/>
          </p:nvSpPr>
          <p:spPr>
            <a:xfrm flipH="false" flipV="false" rot="0">
              <a:off x="0" y="0"/>
              <a:ext cx="1505185" cy="608244"/>
            </a:xfrm>
            <a:custGeom>
              <a:avLst/>
              <a:gdLst/>
              <a:ahLst/>
              <a:cxnLst/>
              <a:rect r="r" b="b" t="t" l="l"/>
              <a:pathLst>
                <a:path h="608244" w="1505185">
                  <a:moveTo>
                    <a:pt x="0" y="0"/>
                  </a:moveTo>
                  <a:lnTo>
                    <a:pt x="1505185" y="0"/>
                  </a:lnTo>
                  <a:lnTo>
                    <a:pt x="1505185" y="608244"/>
                  </a:lnTo>
                  <a:lnTo>
                    <a:pt x="0" y="608244"/>
                  </a:lnTo>
                  <a:close/>
                </a:path>
              </a:pathLst>
            </a:custGeom>
            <a:solidFill>
              <a:srgbClr val="152A51"/>
            </a:solidFill>
            <a:ln cap="sq">
              <a:noFill/>
              <a:prstDash val="solid"/>
              <a:miter/>
            </a:ln>
          </p:spPr>
        </p:sp>
        <p:sp>
          <p:nvSpPr>
            <p:cNvPr name="TextBox 5" id="5"/>
            <p:cNvSpPr txBox="true"/>
            <p:nvPr/>
          </p:nvSpPr>
          <p:spPr>
            <a:xfrm>
              <a:off x="0" y="-19050"/>
              <a:ext cx="1505185" cy="627294"/>
            </a:xfrm>
            <a:prstGeom prst="rect">
              <a:avLst/>
            </a:prstGeom>
          </p:spPr>
          <p:txBody>
            <a:bodyPr anchor="ctr" rtlCol="false" tIns="63500" lIns="63500" bIns="63500" rIns="63500"/>
            <a:lstStyle/>
            <a:p>
              <a:pPr algn="ctr" marL="0" indent="0" lvl="0">
                <a:lnSpc>
                  <a:spcPts val="7800"/>
                </a:lnSpc>
              </a:pPr>
              <a:r>
                <a:rPr lang="en-US" sz="6500" spc="65">
                  <a:solidFill>
                    <a:srgbClr val="FFFFFF"/>
                  </a:solidFill>
                  <a:latin typeface="Chewy"/>
                  <a:ea typeface="Chewy"/>
                  <a:cs typeface="Chewy"/>
                  <a:sym typeface="Chewy"/>
                </a:rPr>
                <a:t>One Hot Encoding</a:t>
              </a:r>
            </a:p>
          </p:txBody>
        </p:sp>
      </p:grpSp>
      <p:grpSp>
        <p:nvGrpSpPr>
          <p:cNvPr name="Group 6" id="6"/>
          <p:cNvGrpSpPr/>
          <p:nvPr/>
        </p:nvGrpSpPr>
        <p:grpSpPr>
          <a:xfrm rot="0">
            <a:off x="1524000" y="4572000"/>
            <a:ext cx="4762500" cy="4762500"/>
            <a:chOff x="0" y="0"/>
            <a:chExt cx="1254321" cy="1254321"/>
          </a:xfrm>
        </p:grpSpPr>
        <p:sp>
          <p:nvSpPr>
            <p:cNvPr name="Freeform 7" id="7"/>
            <p:cNvSpPr/>
            <p:nvPr/>
          </p:nvSpPr>
          <p:spPr>
            <a:xfrm flipH="false" flipV="false" rot="0">
              <a:off x="0" y="0"/>
              <a:ext cx="1254321" cy="1254321"/>
            </a:xfrm>
            <a:custGeom>
              <a:avLst/>
              <a:gdLst/>
              <a:ahLst/>
              <a:cxnLst/>
              <a:rect r="r" b="b" t="t" l="l"/>
              <a:pathLst>
                <a:path h="1254321" w="1254321">
                  <a:moveTo>
                    <a:pt x="0" y="0"/>
                  </a:moveTo>
                  <a:lnTo>
                    <a:pt x="1254321" y="0"/>
                  </a:lnTo>
                  <a:lnTo>
                    <a:pt x="1254321" y="1254321"/>
                  </a:lnTo>
                  <a:lnTo>
                    <a:pt x="0" y="1254321"/>
                  </a:lnTo>
                  <a:close/>
                </a:path>
              </a:pathLst>
            </a:custGeom>
            <a:solidFill>
              <a:srgbClr val="F9E7E5"/>
            </a:solidFill>
            <a:ln w="285750" cap="sq">
              <a:solidFill>
                <a:srgbClr val="F9E7E5"/>
              </a:solidFill>
              <a:prstDash val="solid"/>
              <a:miter/>
            </a:ln>
          </p:spPr>
        </p:sp>
        <p:sp>
          <p:nvSpPr>
            <p:cNvPr name="TextBox 8" id="8"/>
            <p:cNvSpPr txBox="true"/>
            <p:nvPr/>
          </p:nvSpPr>
          <p:spPr>
            <a:xfrm>
              <a:off x="0" y="-66675"/>
              <a:ext cx="1254321" cy="1320996"/>
            </a:xfrm>
            <a:prstGeom prst="rect">
              <a:avLst/>
            </a:prstGeom>
          </p:spPr>
          <p:txBody>
            <a:bodyPr anchor="ctr" rtlCol="false" tIns="50800" lIns="50800" bIns="50800" rIns="50800"/>
            <a:lstStyle/>
            <a:p>
              <a:pPr algn="ctr">
                <a:lnSpc>
                  <a:spcPts val="4200"/>
                </a:lnSpc>
              </a:pPr>
              <a:r>
                <a:rPr lang="en-US" sz="3000" b="true">
                  <a:solidFill>
                    <a:srgbClr val="152A51"/>
                  </a:solidFill>
                  <a:latin typeface="Open Sauce Heavy"/>
                  <a:ea typeface="Open Sauce Heavy"/>
                  <a:cs typeface="Open Sauce Heavy"/>
                  <a:sym typeface="Open Sauce Heavy"/>
                </a:rPr>
                <a:t>Initial One-Hot Encoding</a:t>
              </a:r>
            </a:p>
            <a:p>
              <a:pPr algn="ctr">
                <a:lnSpc>
                  <a:spcPts val="3500"/>
                </a:lnSpc>
              </a:pPr>
            </a:p>
            <a:p>
              <a:pPr algn="ctr" marL="388626" indent="-194313" lvl="1">
                <a:lnSpc>
                  <a:spcPts val="2520"/>
                </a:lnSpc>
                <a:buFont typeface="Arial"/>
                <a:buChar char="•"/>
              </a:pPr>
              <a:r>
                <a:rPr lang="en-US" b="true" sz="1800">
                  <a:solidFill>
                    <a:srgbClr val="152A51"/>
                  </a:solidFill>
                  <a:latin typeface="Open Sauce Medium"/>
                  <a:ea typeface="Open Sauce Medium"/>
                  <a:cs typeface="Open Sauce Medium"/>
                  <a:sym typeface="Open Sauce Medium"/>
                </a:rPr>
                <a:t>Apply one-hot encoding to the columns EDUCATION and MARRIAGE using pd.get_dummies().</a:t>
              </a:r>
            </a:p>
            <a:p>
              <a:pPr algn="ctr" marL="388626" indent="-194313" lvl="1">
                <a:lnSpc>
                  <a:spcPts val="2520"/>
                </a:lnSpc>
                <a:spcBef>
                  <a:spcPct val="0"/>
                </a:spcBef>
                <a:buFont typeface="Arial"/>
                <a:buChar char="•"/>
              </a:pPr>
              <a:r>
                <a:rPr lang="en-US" b="true" sz="1800">
                  <a:solidFill>
                    <a:srgbClr val="152A51"/>
                  </a:solidFill>
                  <a:latin typeface="Open Sauce Medium"/>
                  <a:ea typeface="Open Sauce Medium"/>
                  <a:cs typeface="Open Sauce Medium"/>
                  <a:sym typeface="Open Sauce Medium"/>
                </a:rPr>
                <a:t>This creates binary columns for each category in those columns.</a:t>
              </a:r>
            </a:p>
            <a:p>
              <a:pPr algn="ctr" marL="0" indent="0" lvl="0">
                <a:lnSpc>
                  <a:spcPts val="3500"/>
                </a:lnSpc>
                <a:spcBef>
                  <a:spcPct val="0"/>
                </a:spcBef>
              </a:pPr>
            </a:p>
          </p:txBody>
        </p:sp>
      </p:grpSp>
      <p:grpSp>
        <p:nvGrpSpPr>
          <p:cNvPr name="Group 9" id="9"/>
          <p:cNvGrpSpPr/>
          <p:nvPr/>
        </p:nvGrpSpPr>
        <p:grpSpPr>
          <a:xfrm rot="0">
            <a:off x="6762750" y="4572000"/>
            <a:ext cx="4762500" cy="4762500"/>
            <a:chOff x="0" y="0"/>
            <a:chExt cx="1254321" cy="1254321"/>
          </a:xfrm>
        </p:grpSpPr>
        <p:sp>
          <p:nvSpPr>
            <p:cNvPr name="Freeform 10" id="10"/>
            <p:cNvSpPr/>
            <p:nvPr/>
          </p:nvSpPr>
          <p:spPr>
            <a:xfrm flipH="false" flipV="false" rot="0">
              <a:off x="0" y="0"/>
              <a:ext cx="1254321" cy="1254321"/>
            </a:xfrm>
            <a:custGeom>
              <a:avLst/>
              <a:gdLst/>
              <a:ahLst/>
              <a:cxnLst/>
              <a:rect r="r" b="b" t="t" l="l"/>
              <a:pathLst>
                <a:path h="1254321" w="1254321">
                  <a:moveTo>
                    <a:pt x="0" y="0"/>
                  </a:moveTo>
                  <a:lnTo>
                    <a:pt x="1254321" y="0"/>
                  </a:lnTo>
                  <a:lnTo>
                    <a:pt x="1254321" y="1254321"/>
                  </a:lnTo>
                  <a:lnTo>
                    <a:pt x="0" y="1254321"/>
                  </a:lnTo>
                  <a:close/>
                </a:path>
              </a:pathLst>
            </a:custGeom>
            <a:solidFill>
              <a:srgbClr val="F9E7E5"/>
            </a:solidFill>
            <a:ln w="285750" cap="sq">
              <a:solidFill>
                <a:srgbClr val="F9E7E5"/>
              </a:solidFill>
              <a:prstDash val="solid"/>
              <a:miter/>
            </a:ln>
          </p:spPr>
        </p:sp>
        <p:sp>
          <p:nvSpPr>
            <p:cNvPr name="TextBox 11" id="11"/>
            <p:cNvSpPr txBox="true"/>
            <p:nvPr/>
          </p:nvSpPr>
          <p:spPr>
            <a:xfrm>
              <a:off x="0" y="-66675"/>
              <a:ext cx="1254321" cy="1320996"/>
            </a:xfrm>
            <a:prstGeom prst="rect">
              <a:avLst/>
            </a:prstGeom>
          </p:spPr>
          <p:txBody>
            <a:bodyPr anchor="ctr" rtlCol="false" tIns="50800" lIns="50800" bIns="50800" rIns="50800"/>
            <a:lstStyle/>
            <a:p>
              <a:pPr algn="ctr">
                <a:lnSpc>
                  <a:spcPts val="4200"/>
                </a:lnSpc>
              </a:pPr>
              <a:r>
                <a:rPr lang="en-US" sz="3000" b="true">
                  <a:solidFill>
                    <a:srgbClr val="152A51"/>
                  </a:solidFill>
                  <a:latin typeface="Open Sauce Heavy"/>
                  <a:ea typeface="Open Sauce Heavy"/>
                  <a:cs typeface="Open Sauce Heavy"/>
                  <a:sym typeface="Open Sauce Heavy"/>
                </a:rPr>
                <a:t>Drop Unwanted Columns</a:t>
              </a:r>
            </a:p>
            <a:p>
              <a:pPr algn="ctr">
                <a:lnSpc>
                  <a:spcPts val="3500"/>
                </a:lnSpc>
              </a:pPr>
            </a:p>
            <a:p>
              <a:pPr algn="ctr" marL="0" indent="0" lvl="0">
                <a:lnSpc>
                  <a:spcPts val="3500"/>
                </a:lnSpc>
                <a:spcBef>
                  <a:spcPct val="0"/>
                </a:spcBef>
              </a:pPr>
              <a:r>
                <a:rPr lang="en-US" b="true" sz="2500">
                  <a:solidFill>
                    <a:srgbClr val="152A51"/>
                  </a:solidFill>
                  <a:latin typeface="Open Sauce Medium"/>
                  <a:ea typeface="Open Sauce Medium"/>
                  <a:cs typeface="Open Sauce Medium"/>
                  <a:sym typeface="Open Sauce Medium"/>
                </a:rPr>
                <a:t>Remove the columns EDUCATION_others and MARRIAGE_others to eliminate redundancy.</a:t>
              </a:r>
            </a:p>
          </p:txBody>
        </p:sp>
      </p:grpSp>
      <p:grpSp>
        <p:nvGrpSpPr>
          <p:cNvPr name="Group 12" id="12"/>
          <p:cNvGrpSpPr/>
          <p:nvPr/>
        </p:nvGrpSpPr>
        <p:grpSpPr>
          <a:xfrm rot="0">
            <a:off x="12001500" y="4572000"/>
            <a:ext cx="5257800" cy="4762500"/>
            <a:chOff x="0" y="0"/>
            <a:chExt cx="1384770" cy="1254321"/>
          </a:xfrm>
        </p:grpSpPr>
        <p:sp>
          <p:nvSpPr>
            <p:cNvPr name="Freeform 13" id="13"/>
            <p:cNvSpPr/>
            <p:nvPr/>
          </p:nvSpPr>
          <p:spPr>
            <a:xfrm flipH="false" flipV="false" rot="0">
              <a:off x="0" y="0"/>
              <a:ext cx="1384770" cy="1254321"/>
            </a:xfrm>
            <a:custGeom>
              <a:avLst/>
              <a:gdLst/>
              <a:ahLst/>
              <a:cxnLst/>
              <a:rect r="r" b="b" t="t" l="l"/>
              <a:pathLst>
                <a:path h="1254321" w="1384770">
                  <a:moveTo>
                    <a:pt x="0" y="0"/>
                  </a:moveTo>
                  <a:lnTo>
                    <a:pt x="1384770" y="0"/>
                  </a:lnTo>
                  <a:lnTo>
                    <a:pt x="1384770" y="1254321"/>
                  </a:lnTo>
                  <a:lnTo>
                    <a:pt x="0" y="1254321"/>
                  </a:lnTo>
                  <a:close/>
                </a:path>
              </a:pathLst>
            </a:custGeom>
            <a:solidFill>
              <a:srgbClr val="F9E7E5"/>
            </a:solidFill>
            <a:ln w="285750" cap="sq">
              <a:solidFill>
                <a:srgbClr val="F9E7E5"/>
              </a:solidFill>
              <a:prstDash val="solid"/>
              <a:miter/>
            </a:ln>
          </p:spPr>
        </p:sp>
        <p:sp>
          <p:nvSpPr>
            <p:cNvPr name="TextBox 14" id="14"/>
            <p:cNvSpPr txBox="true"/>
            <p:nvPr/>
          </p:nvSpPr>
          <p:spPr>
            <a:xfrm>
              <a:off x="0" y="-66675"/>
              <a:ext cx="1384770" cy="1320996"/>
            </a:xfrm>
            <a:prstGeom prst="rect">
              <a:avLst/>
            </a:prstGeom>
          </p:spPr>
          <p:txBody>
            <a:bodyPr anchor="ctr" rtlCol="false" tIns="50800" lIns="50800" bIns="50800" rIns="50800"/>
            <a:lstStyle/>
            <a:p>
              <a:pPr algn="ctr">
                <a:lnSpc>
                  <a:spcPts val="4200"/>
                </a:lnSpc>
              </a:pPr>
              <a:r>
                <a:rPr lang="en-US" sz="3000" b="true">
                  <a:solidFill>
                    <a:srgbClr val="152A51"/>
                  </a:solidFill>
                  <a:latin typeface="Open Sauce Heavy"/>
                  <a:ea typeface="Open Sauce Heavy"/>
                  <a:cs typeface="Open Sauce Heavy"/>
                  <a:sym typeface="Open Sauce Heavy"/>
                </a:rPr>
                <a:t>Further One-Hot Encoding</a:t>
              </a:r>
            </a:p>
            <a:p>
              <a:pPr algn="ctr">
                <a:lnSpc>
                  <a:spcPts val="3500"/>
                </a:lnSpc>
              </a:pPr>
            </a:p>
            <a:p>
              <a:pPr algn="ctr" marL="431805" indent="-215903" lvl="1">
                <a:lnSpc>
                  <a:spcPts val="2800"/>
                </a:lnSpc>
                <a:buFont typeface="Arial"/>
                <a:buChar char="•"/>
              </a:pPr>
              <a:r>
                <a:rPr lang="en-US" b="true" sz="2000">
                  <a:solidFill>
                    <a:srgbClr val="152A51"/>
                  </a:solidFill>
                  <a:latin typeface="Open Sauce Medium"/>
                  <a:ea typeface="Open Sauce Medium"/>
                  <a:cs typeface="Open Sauce Medium"/>
                  <a:sym typeface="Open Sauce Medium"/>
                </a:rPr>
                <a:t>Apply one-hot encoding to</a:t>
              </a:r>
              <a:r>
                <a:rPr lang="en-US" b="true" sz="2000">
                  <a:solidFill>
                    <a:srgbClr val="152A51"/>
                  </a:solidFill>
                  <a:latin typeface="Open Sauce Medium"/>
                  <a:ea typeface="Open Sauce Medium"/>
                  <a:cs typeface="Open Sauce Medium"/>
                  <a:sym typeface="Open Sauce Medium"/>
                </a:rPr>
                <a:t> additional columns: PAY_SEPT, PAY_AUG, PAY_JUL, PAY_JUN, PAY_MAY, and PAY_APR.</a:t>
              </a:r>
            </a:p>
            <a:p>
              <a:pPr algn="ctr" marL="431805" indent="-215903" lvl="1">
                <a:lnSpc>
                  <a:spcPts val="2800"/>
                </a:lnSpc>
                <a:spcBef>
                  <a:spcPct val="0"/>
                </a:spcBef>
                <a:buFont typeface="Arial"/>
                <a:buChar char="•"/>
              </a:pPr>
              <a:r>
                <a:rPr lang="en-US" b="true" sz="2000">
                  <a:solidFill>
                    <a:srgbClr val="152A51"/>
                  </a:solidFill>
                  <a:latin typeface="Open Sauce Medium"/>
                  <a:ea typeface="Open Sauce Medium"/>
                  <a:cs typeface="Open Sauce Medium"/>
                  <a:sym typeface="Open Sauce Medium"/>
                </a:rPr>
                <a:t>Use the dr</a:t>
              </a:r>
              <a:r>
                <a:rPr lang="en-US" b="true" sz="2000">
                  <a:solidFill>
                    <a:srgbClr val="152A51"/>
                  </a:solidFill>
                  <a:latin typeface="Open Sauce Medium"/>
                  <a:ea typeface="Open Sauce Medium"/>
                  <a:cs typeface="Open Sauce Medium"/>
                  <a:sym typeface="Open Sauce Medium"/>
                </a:rPr>
                <a:t>op_first=True parameter to avoid the dummy variable trap (multicollinearity).</a:t>
              </a:r>
            </a:p>
            <a:p>
              <a:pPr algn="ctr" marL="0" indent="0" lvl="0">
                <a:lnSpc>
                  <a:spcPts val="3500"/>
                </a:lnSpc>
                <a:spcBef>
                  <a:spcPct val="0"/>
                </a:spcBef>
              </a:pPr>
            </a:p>
          </p:txBody>
        </p:sp>
      </p:grpSp>
      <p:sp>
        <p:nvSpPr>
          <p:cNvPr name="Freeform 15" id="15"/>
          <p:cNvSpPr/>
          <p:nvPr/>
        </p:nvSpPr>
        <p:spPr>
          <a:xfrm flipH="false" flipV="false" rot="2896845">
            <a:off x="13050467" y="2082980"/>
            <a:ext cx="484183" cy="1008716"/>
          </a:xfrm>
          <a:custGeom>
            <a:avLst/>
            <a:gdLst/>
            <a:ahLst/>
            <a:cxnLst/>
            <a:rect r="r" b="b" t="t" l="l"/>
            <a:pathLst>
              <a:path h="1008716" w="484183">
                <a:moveTo>
                  <a:pt x="0" y="0"/>
                </a:moveTo>
                <a:lnTo>
                  <a:pt x="484183" y="0"/>
                </a:lnTo>
                <a:lnTo>
                  <a:pt x="484183" y="1008716"/>
                </a:lnTo>
                <a:lnTo>
                  <a:pt x="0" y="10087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4407275">
            <a:off x="14118838" y="4020314"/>
            <a:ext cx="671486" cy="1103373"/>
          </a:xfrm>
          <a:custGeom>
            <a:avLst/>
            <a:gdLst/>
            <a:ahLst/>
            <a:cxnLst/>
            <a:rect r="r" b="b" t="t" l="l"/>
            <a:pathLst>
              <a:path h="1103373" w="671486">
                <a:moveTo>
                  <a:pt x="0" y="0"/>
                </a:moveTo>
                <a:lnTo>
                  <a:pt x="671486" y="0"/>
                </a:lnTo>
                <a:lnTo>
                  <a:pt x="671486" y="1103372"/>
                </a:lnTo>
                <a:lnTo>
                  <a:pt x="0" y="1103372"/>
                </a:lnTo>
                <a:lnTo>
                  <a:pt x="0" y="0"/>
                </a:lnTo>
                <a:close/>
              </a:path>
            </a:pathLst>
          </a:custGeom>
          <a:blipFill>
            <a:blip r:embed="rId6">
              <a:extLst>
                <a:ext uri="{96DAC541-7B7A-43D3-8B79-37D633B846F1}">
                  <asvg:svgBlip xmlns:asvg="http://schemas.microsoft.com/office/drawing/2016/SVG/main" r:embed="rId7"/>
                </a:ext>
              </a:extLst>
            </a:blip>
            <a:stretch>
              <a:fillRect l="0" t="0" r="-64729" b="0"/>
            </a:stretch>
          </a:blipFill>
        </p:spPr>
      </p:sp>
      <p:sp>
        <p:nvSpPr>
          <p:cNvPr name="Freeform 17" id="17"/>
          <p:cNvSpPr/>
          <p:nvPr/>
        </p:nvSpPr>
        <p:spPr>
          <a:xfrm flipH="false" flipV="false" rot="0">
            <a:off x="3268855" y="3895661"/>
            <a:ext cx="1345306" cy="1031672"/>
          </a:xfrm>
          <a:custGeom>
            <a:avLst/>
            <a:gdLst/>
            <a:ahLst/>
            <a:cxnLst/>
            <a:rect r="r" b="b" t="t" l="l"/>
            <a:pathLst>
              <a:path h="1031672" w="1345306">
                <a:moveTo>
                  <a:pt x="0" y="0"/>
                </a:moveTo>
                <a:lnTo>
                  <a:pt x="1345307" y="0"/>
                </a:lnTo>
                <a:lnTo>
                  <a:pt x="1345307" y="1031673"/>
                </a:lnTo>
                <a:lnTo>
                  <a:pt x="0" y="1031673"/>
                </a:lnTo>
                <a:lnTo>
                  <a:pt x="0" y="0"/>
                </a:lnTo>
                <a:close/>
              </a:path>
            </a:pathLst>
          </a:custGeom>
          <a:blipFill>
            <a:blip r:embed="rId8">
              <a:extLst>
                <a:ext uri="{96DAC541-7B7A-43D3-8B79-37D633B846F1}">
                  <asvg:svgBlip xmlns:asvg="http://schemas.microsoft.com/office/drawing/2016/SVG/main" r:embed="rId9"/>
                </a:ext>
              </a:extLst>
            </a:blip>
            <a:stretch>
              <a:fillRect l="0" t="0" r="-138292" b="0"/>
            </a:stretch>
          </a:blipFill>
        </p:spPr>
      </p:sp>
      <p:sp>
        <p:nvSpPr>
          <p:cNvPr name="Freeform 18" id="18"/>
          <p:cNvSpPr/>
          <p:nvPr/>
        </p:nvSpPr>
        <p:spPr>
          <a:xfrm flipH="true" flipV="false" rot="-9073852">
            <a:off x="8561533" y="4252850"/>
            <a:ext cx="1181289" cy="1031672"/>
          </a:xfrm>
          <a:custGeom>
            <a:avLst/>
            <a:gdLst/>
            <a:ahLst/>
            <a:cxnLst/>
            <a:rect r="r" b="b" t="t" l="l"/>
            <a:pathLst>
              <a:path h="1031672" w="1181289">
                <a:moveTo>
                  <a:pt x="1181289" y="0"/>
                </a:moveTo>
                <a:lnTo>
                  <a:pt x="0" y="0"/>
                </a:lnTo>
                <a:lnTo>
                  <a:pt x="0" y="1031672"/>
                </a:lnTo>
                <a:lnTo>
                  <a:pt x="1181289" y="1031672"/>
                </a:lnTo>
                <a:lnTo>
                  <a:pt x="1181289" y="0"/>
                </a:lnTo>
                <a:close/>
              </a:path>
            </a:pathLst>
          </a:custGeom>
          <a:blipFill>
            <a:blip r:embed="rId10">
              <a:extLst>
                <a:ext uri="{96DAC541-7B7A-43D3-8B79-37D633B846F1}">
                  <asvg:svgBlip xmlns:asvg="http://schemas.microsoft.com/office/drawing/2016/SVG/main" r:embed="rId11"/>
                </a:ext>
              </a:extLst>
            </a:blip>
            <a:stretch>
              <a:fillRect l="-171378" t="0" r="0" b="0"/>
            </a:stretch>
          </a:blipFill>
        </p:spPr>
      </p:sp>
      <p:sp>
        <p:nvSpPr>
          <p:cNvPr name="Freeform 19" id="19"/>
          <p:cNvSpPr/>
          <p:nvPr/>
        </p:nvSpPr>
        <p:spPr>
          <a:xfrm flipH="false" flipV="false" rot="-5400000">
            <a:off x="958398" y="9328602"/>
            <a:ext cx="438400" cy="412096"/>
          </a:xfrm>
          <a:custGeom>
            <a:avLst/>
            <a:gdLst/>
            <a:ahLst/>
            <a:cxnLst/>
            <a:rect r="r" b="b" t="t" l="l"/>
            <a:pathLst>
              <a:path h="412096" w="438400">
                <a:moveTo>
                  <a:pt x="0" y="0"/>
                </a:moveTo>
                <a:lnTo>
                  <a:pt x="438400" y="0"/>
                </a:lnTo>
                <a:lnTo>
                  <a:pt x="438400" y="412096"/>
                </a:lnTo>
                <a:lnTo>
                  <a:pt x="0" y="41209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5400000">
            <a:off x="16900727" y="4106204"/>
            <a:ext cx="438400" cy="412096"/>
          </a:xfrm>
          <a:custGeom>
            <a:avLst/>
            <a:gdLst/>
            <a:ahLst/>
            <a:cxnLst/>
            <a:rect r="r" b="b" t="t" l="l"/>
            <a:pathLst>
              <a:path h="412096" w="438400">
                <a:moveTo>
                  <a:pt x="0" y="0"/>
                </a:moveTo>
                <a:lnTo>
                  <a:pt x="438400" y="0"/>
                </a:lnTo>
                <a:lnTo>
                  <a:pt x="438400" y="412096"/>
                </a:lnTo>
                <a:lnTo>
                  <a:pt x="0" y="41209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439A8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568848" y="-4549174"/>
            <a:ext cx="5166660" cy="10604806"/>
          </a:xfrm>
          <a:custGeom>
            <a:avLst/>
            <a:gdLst/>
            <a:ahLst/>
            <a:cxnLst/>
            <a:rect r="r" b="b" t="t" l="l"/>
            <a:pathLst>
              <a:path h="10604806" w="5166660">
                <a:moveTo>
                  <a:pt x="0" y="0"/>
                </a:moveTo>
                <a:lnTo>
                  <a:pt x="5166660" y="0"/>
                </a:lnTo>
                <a:lnTo>
                  <a:pt x="5166660" y="10604806"/>
                </a:lnTo>
                <a:lnTo>
                  <a:pt x="0" y="10604806"/>
                </a:lnTo>
                <a:lnTo>
                  <a:pt x="0" y="0"/>
                </a:lnTo>
                <a:close/>
              </a:path>
            </a:pathLst>
          </a:custGeom>
          <a:blipFill>
            <a:blip r:embed="rId2">
              <a:extLst>
                <a:ext uri="{96DAC541-7B7A-43D3-8B79-37D633B846F1}">
                  <asvg:svgBlip xmlns:asvg="http://schemas.microsoft.com/office/drawing/2016/SVG/main" r:embed="rId3"/>
                </a:ext>
              </a:extLst>
            </a:blip>
            <a:stretch>
              <a:fillRect l="-65658" t="-8918" r="-261" b="-5374"/>
            </a:stretch>
          </a:blipFill>
        </p:spPr>
      </p:sp>
      <p:grpSp>
        <p:nvGrpSpPr>
          <p:cNvPr name="Group 3" id="3"/>
          <p:cNvGrpSpPr/>
          <p:nvPr/>
        </p:nvGrpSpPr>
        <p:grpSpPr>
          <a:xfrm rot="0">
            <a:off x="6286500" y="762000"/>
            <a:ext cx="5715000" cy="2309428"/>
            <a:chOff x="0" y="0"/>
            <a:chExt cx="1505185" cy="608244"/>
          </a:xfrm>
        </p:grpSpPr>
        <p:sp>
          <p:nvSpPr>
            <p:cNvPr name="Freeform 4" id="4"/>
            <p:cNvSpPr/>
            <p:nvPr/>
          </p:nvSpPr>
          <p:spPr>
            <a:xfrm flipH="false" flipV="false" rot="0">
              <a:off x="0" y="0"/>
              <a:ext cx="1505185" cy="608244"/>
            </a:xfrm>
            <a:custGeom>
              <a:avLst/>
              <a:gdLst/>
              <a:ahLst/>
              <a:cxnLst/>
              <a:rect r="r" b="b" t="t" l="l"/>
              <a:pathLst>
                <a:path h="608244" w="1505185">
                  <a:moveTo>
                    <a:pt x="0" y="0"/>
                  </a:moveTo>
                  <a:lnTo>
                    <a:pt x="1505185" y="0"/>
                  </a:lnTo>
                  <a:lnTo>
                    <a:pt x="1505185" y="608244"/>
                  </a:lnTo>
                  <a:lnTo>
                    <a:pt x="0" y="608244"/>
                  </a:lnTo>
                  <a:close/>
                </a:path>
              </a:pathLst>
            </a:custGeom>
            <a:solidFill>
              <a:srgbClr val="152A51"/>
            </a:solidFill>
            <a:ln cap="sq">
              <a:noFill/>
              <a:prstDash val="solid"/>
              <a:miter/>
            </a:ln>
          </p:spPr>
        </p:sp>
        <p:sp>
          <p:nvSpPr>
            <p:cNvPr name="TextBox 5" id="5"/>
            <p:cNvSpPr txBox="true"/>
            <p:nvPr/>
          </p:nvSpPr>
          <p:spPr>
            <a:xfrm>
              <a:off x="0" y="-19050"/>
              <a:ext cx="1505185" cy="627294"/>
            </a:xfrm>
            <a:prstGeom prst="rect">
              <a:avLst/>
            </a:prstGeom>
          </p:spPr>
          <p:txBody>
            <a:bodyPr anchor="ctr" rtlCol="false" tIns="63500" lIns="63500" bIns="63500" rIns="63500"/>
            <a:lstStyle/>
            <a:p>
              <a:pPr algn="ctr" marL="0" indent="0" lvl="0">
                <a:lnSpc>
                  <a:spcPts val="7800"/>
                </a:lnSpc>
              </a:pPr>
              <a:r>
                <a:rPr lang="en-US" sz="6500" spc="65">
                  <a:solidFill>
                    <a:srgbClr val="FFFFFF"/>
                  </a:solidFill>
                  <a:latin typeface="Chewy"/>
                  <a:ea typeface="Chewy"/>
                  <a:cs typeface="Chewy"/>
                  <a:sym typeface="Chewy"/>
                </a:rPr>
                <a:t>One Hot Encoding</a:t>
              </a:r>
            </a:p>
          </p:txBody>
        </p:sp>
      </p:grpSp>
      <p:grpSp>
        <p:nvGrpSpPr>
          <p:cNvPr name="Group 6" id="6"/>
          <p:cNvGrpSpPr/>
          <p:nvPr/>
        </p:nvGrpSpPr>
        <p:grpSpPr>
          <a:xfrm rot="0">
            <a:off x="3849775" y="4552950"/>
            <a:ext cx="4762500" cy="4762500"/>
            <a:chOff x="0" y="0"/>
            <a:chExt cx="1254321" cy="1254321"/>
          </a:xfrm>
        </p:grpSpPr>
        <p:sp>
          <p:nvSpPr>
            <p:cNvPr name="Freeform 7" id="7"/>
            <p:cNvSpPr/>
            <p:nvPr/>
          </p:nvSpPr>
          <p:spPr>
            <a:xfrm flipH="false" flipV="false" rot="0">
              <a:off x="0" y="0"/>
              <a:ext cx="1254321" cy="1254321"/>
            </a:xfrm>
            <a:custGeom>
              <a:avLst/>
              <a:gdLst/>
              <a:ahLst/>
              <a:cxnLst/>
              <a:rect r="r" b="b" t="t" l="l"/>
              <a:pathLst>
                <a:path h="1254321" w="1254321">
                  <a:moveTo>
                    <a:pt x="0" y="0"/>
                  </a:moveTo>
                  <a:lnTo>
                    <a:pt x="1254321" y="0"/>
                  </a:lnTo>
                  <a:lnTo>
                    <a:pt x="1254321" y="1254321"/>
                  </a:lnTo>
                  <a:lnTo>
                    <a:pt x="0" y="1254321"/>
                  </a:lnTo>
                  <a:close/>
                </a:path>
              </a:pathLst>
            </a:custGeom>
            <a:solidFill>
              <a:srgbClr val="F9E7E5"/>
            </a:solidFill>
            <a:ln w="285750" cap="sq">
              <a:solidFill>
                <a:srgbClr val="F9E7E5"/>
              </a:solidFill>
              <a:prstDash val="solid"/>
              <a:miter/>
            </a:ln>
          </p:spPr>
        </p:sp>
        <p:sp>
          <p:nvSpPr>
            <p:cNvPr name="TextBox 8" id="8"/>
            <p:cNvSpPr txBox="true"/>
            <p:nvPr/>
          </p:nvSpPr>
          <p:spPr>
            <a:xfrm>
              <a:off x="0" y="-66675"/>
              <a:ext cx="1254321" cy="1320996"/>
            </a:xfrm>
            <a:prstGeom prst="rect">
              <a:avLst/>
            </a:prstGeom>
          </p:spPr>
          <p:txBody>
            <a:bodyPr anchor="ctr" rtlCol="false" tIns="50800" lIns="50800" bIns="50800" rIns="50800"/>
            <a:lstStyle/>
            <a:p>
              <a:pPr algn="ctr">
                <a:lnSpc>
                  <a:spcPts val="4200"/>
                </a:lnSpc>
              </a:pPr>
              <a:r>
                <a:rPr lang="en-US" sz="3000" b="true">
                  <a:solidFill>
                    <a:srgbClr val="152A51"/>
                  </a:solidFill>
                  <a:latin typeface="Open Sauce Heavy"/>
                  <a:ea typeface="Open Sauce Heavy"/>
                  <a:cs typeface="Open Sauce Heavy"/>
                  <a:sym typeface="Open Sauce Heavy"/>
                </a:rPr>
                <a:t>Encoding Categorical Variables</a:t>
              </a:r>
            </a:p>
            <a:p>
              <a:pPr algn="ctr">
                <a:lnSpc>
                  <a:spcPts val="3500"/>
                </a:lnSpc>
              </a:pPr>
            </a:p>
            <a:p>
              <a:pPr algn="ctr" marL="388626" indent="-194313" lvl="1">
                <a:lnSpc>
                  <a:spcPts val="2520"/>
                </a:lnSpc>
                <a:spcBef>
                  <a:spcPct val="0"/>
                </a:spcBef>
                <a:buFont typeface="Arial"/>
                <a:buChar char="•"/>
              </a:pPr>
              <a:r>
                <a:rPr lang="en-US" b="true" sz="1800">
                  <a:solidFill>
                    <a:srgbClr val="152A51"/>
                  </a:solidFill>
                  <a:latin typeface="Open Sauce Medium"/>
                  <a:ea typeface="Open Sauce Medium"/>
                  <a:cs typeface="Open Sauce Medium"/>
                  <a:sym typeface="Open Sauce Medium"/>
                </a:rPr>
                <a:t>Replace the SEX column values with numerical representations: FEMALE as 0 and MALE as 1 using dictionary</a:t>
              </a:r>
              <a:r>
                <a:rPr lang="en-US" b="true" sz="1800">
                  <a:solidFill>
                    <a:srgbClr val="152A51"/>
                  </a:solidFill>
                  <a:latin typeface="Open Sauce Medium"/>
                  <a:ea typeface="Open Sauce Medium"/>
                  <a:cs typeface="Open Sauce Medium"/>
                  <a:sym typeface="Open Sauce Medium"/>
                </a:rPr>
                <a:t>.</a:t>
              </a:r>
            </a:p>
            <a:p>
              <a:pPr algn="ctr" marL="0" indent="0" lvl="0">
                <a:lnSpc>
                  <a:spcPts val="3500"/>
                </a:lnSpc>
                <a:spcBef>
                  <a:spcPct val="0"/>
                </a:spcBef>
              </a:pPr>
            </a:p>
          </p:txBody>
        </p:sp>
      </p:grpSp>
      <p:grpSp>
        <p:nvGrpSpPr>
          <p:cNvPr name="Group 9" id="9"/>
          <p:cNvGrpSpPr/>
          <p:nvPr/>
        </p:nvGrpSpPr>
        <p:grpSpPr>
          <a:xfrm rot="0">
            <a:off x="10145703" y="4552950"/>
            <a:ext cx="4762500" cy="4762500"/>
            <a:chOff x="0" y="0"/>
            <a:chExt cx="1254321" cy="1254321"/>
          </a:xfrm>
        </p:grpSpPr>
        <p:sp>
          <p:nvSpPr>
            <p:cNvPr name="Freeform 10" id="10"/>
            <p:cNvSpPr/>
            <p:nvPr/>
          </p:nvSpPr>
          <p:spPr>
            <a:xfrm flipH="false" flipV="false" rot="0">
              <a:off x="0" y="0"/>
              <a:ext cx="1254321" cy="1254321"/>
            </a:xfrm>
            <a:custGeom>
              <a:avLst/>
              <a:gdLst/>
              <a:ahLst/>
              <a:cxnLst/>
              <a:rect r="r" b="b" t="t" l="l"/>
              <a:pathLst>
                <a:path h="1254321" w="1254321">
                  <a:moveTo>
                    <a:pt x="0" y="0"/>
                  </a:moveTo>
                  <a:lnTo>
                    <a:pt x="1254321" y="0"/>
                  </a:lnTo>
                  <a:lnTo>
                    <a:pt x="1254321" y="1254321"/>
                  </a:lnTo>
                  <a:lnTo>
                    <a:pt x="0" y="1254321"/>
                  </a:lnTo>
                  <a:close/>
                </a:path>
              </a:pathLst>
            </a:custGeom>
            <a:solidFill>
              <a:srgbClr val="F9E7E5"/>
            </a:solidFill>
            <a:ln w="285750" cap="sq">
              <a:solidFill>
                <a:srgbClr val="F9E7E5"/>
              </a:solidFill>
              <a:prstDash val="solid"/>
              <a:miter/>
            </a:ln>
          </p:spPr>
        </p:sp>
        <p:sp>
          <p:nvSpPr>
            <p:cNvPr name="TextBox 11" id="11"/>
            <p:cNvSpPr txBox="true"/>
            <p:nvPr/>
          </p:nvSpPr>
          <p:spPr>
            <a:xfrm>
              <a:off x="0" y="-66675"/>
              <a:ext cx="1254321" cy="1320996"/>
            </a:xfrm>
            <a:prstGeom prst="rect">
              <a:avLst/>
            </a:prstGeom>
          </p:spPr>
          <p:txBody>
            <a:bodyPr anchor="ctr" rtlCol="false" tIns="50800" lIns="50800" bIns="50800" rIns="50800"/>
            <a:lstStyle/>
            <a:p>
              <a:pPr algn="ctr">
                <a:lnSpc>
                  <a:spcPts val="4200"/>
                </a:lnSpc>
              </a:pPr>
              <a:r>
                <a:rPr lang="en-US" sz="3000" b="true">
                  <a:solidFill>
                    <a:srgbClr val="152A51"/>
                  </a:solidFill>
                  <a:latin typeface="Open Sauce Heavy"/>
                  <a:ea typeface="Open Sauce Heavy"/>
                  <a:cs typeface="Open Sauce Heavy"/>
                  <a:sym typeface="Open Sauce Heavy"/>
                </a:rPr>
                <a:t>Drop Identifier</a:t>
              </a:r>
            </a:p>
            <a:p>
              <a:pPr algn="ctr">
                <a:lnSpc>
                  <a:spcPts val="3500"/>
                </a:lnSpc>
              </a:pPr>
            </a:p>
            <a:p>
              <a:pPr algn="ctr" marL="0" indent="0" lvl="0">
                <a:lnSpc>
                  <a:spcPts val="3500"/>
                </a:lnSpc>
                <a:spcBef>
                  <a:spcPct val="0"/>
                </a:spcBef>
              </a:pPr>
              <a:r>
                <a:rPr lang="en-US" b="true" sz="2500">
                  <a:solidFill>
                    <a:srgbClr val="152A51"/>
                  </a:solidFill>
                  <a:latin typeface="Open Sauce Medium"/>
                  <a:ea typeface="Open Sauce Medium"/>
                  <a:cs typeface="Open Sauce Medium"/>
                  <a:sym typeface="Open Sauce Medium"/>
                </a:rPr>
                <a:t>Remove the ID column from the DataFrame, as it is not needed for analysis</a:t>
              </a:r>
            </a:p>
          </p:txBody>
        </p:sp>
      </p:grpSp>
      <p:sp>
        <p:nvSpPr>
          <p:cNvPr name="Freeform 12" id="12"/>
          <p:cNvSpPr/>
          <p:nvPr/>
        </p:nvSpPr>
        <p:spPr>
          <a:xfrm flipH="false" flipV="false" rot="2896845">
            <a:off x="13050467" y="2082980"/>
            <a:ext cx="484183" cy="1008716"/>
          </a:xfrm>
          <a:custGeom>
            <a:avLst/>
            <a:gdLst/>
            <a:ahLst/>
            <a:cxnLst/>
            <a:rect r="r" b="b" t="t" l="l"/>
            <a:pathLst>
              <a:path h="1008716" w="484183">
                <a:moveTo>
                  <a:pt x="0" y="0"/>
                </a:moveTo>
                <a:lnTo>
                  <a:pt x="484183" y="0"/>
                </a:lnTo>
                <a:lnTo>
                  <a:pt x="484183" y="1008716"/>
                </a:lnTo>
                <a:lnTo>
                  <a:pt x="0" y="10087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3268855" y="3895661"/>
            <a:ext cx="1345306" cy="1031672"/>
          </a:xfrm>
          <a:custGeom>
            <a:avLst/>
            <a:gdLst/>
            <a:ahLst/>
            <a:cxnLst/>
            <a:rect r="r" b="b" t="t" l="l"/>
            <a:pathLst>
              <a:path h="1031672" w="1345306">
                <a:moveTo>
                  <a:pt x="0" y="0"/>
                </a:moveTo>
                <a:lnTo>
                  <a:pt x="1345307" y="0"/>
                </a:lnTo>
                <a:lnTo>
                  <a:pt x="1345307" y="1031673"/>
                </a:lnTo>
                <a:lnTo>
                  <a:pt x="0" y="1031673"/>
                </a:lnTo>
                <a:lnTo>
                  <a:pt x="0" y="0"/>
                </a:lnTo>
                <a:close/>
              </a:path>
            </a:pathLst>
          </a:custGeom>
          <a:blipFill>
            <a:blip r:embed="rId6">
              <a:extLst>
                <a:ext uri="{96DAC541-7B7A-43D3-8B79-37D633B846F1}">
                  <asvg:svgBlip xmlns:asvg="http://schemas.microsoft.com/office/drawing/2016/SVG/main" r:embed="rId7"/>
                </a:ext>
              </a:extLst>
            </a:blip>
            <a:stretch>
              <a:fillRect l="0" t="0" r="-138292" b="0"/>
            </a:stretch>
          </a:blipFill>
        </p:spPr>
      </p:sp>
      <p:sp>
        <p:nvSpPr>
          <p:cNvPr name="Freeform 14" id="14"/>
          <p:cNvSpPr/>
          <p:nvPr/>
        </p:nvSpPr>
        <p:spPr>
          <a:xfrm flipH="true" flipV="false" rot="-9073852">
            <a:off x="8561533" y="4252850"/>
            <a:ext cx="1181289" cy="1031672"/>
          </a:xfrm>
          <a:custGeom>
            <a:avLst/>
            <a:gdLst/>
            <a:ahLst/>
            <a:cxnLst/>
            <a:rect r="r" b="b" t="t" l="l"/>
            <a:pathLst>
              <a:path h="1031672" w="1181289">
                <a:moveTo>
                  <a:pt x="1181289" y="0"/>
                </a:moveTo>
                <a:lnTo>
                  <a:pt x="0" y="0"/>
                </a:lnTo>
                <a:lnTo>
                  <a:pt x="0" y="1031672"/>
                </a:lnTo>
                <a:lnTo>
                  <a:pt x="1181289" y="1031672"/>
                </a:lnTo>
                <a:lnTo>
                  <a:pt x="1181289" y="0"/>
                </a:lnTo>
                <a:close/>
              </a:path>
            </a:pathLst>
          </a:custGeom>
          <a:blipFill>
            <a:blip r:embed="rId8">
              <a:extLst>
                <a:ext uri="{96DAC541-7B7A-43D3-8B79-37D633B846F1}">
                  <asvg:svgBlip xmlns:asvg="http://schemas.microsoft.com/office/drawing/2016/SVG/main" r:embed="rId9"/>
                </a:ext>
              </a:extLst>
            </a:blip>
            <a:stretch>
              <a:fillRect l="-171378" t="0" r="0" b="0"/>
            </a:stretch>
          </a:blipFill>
        </p:spPr>
      </p:sp>
      <p:sp>
        <p:nvSpPr>
          <p:cNvPr name="Freeform 15" id="15"/>
          <p:cNvSpPr/>
          <p:nvPr/>
        </p:nvSpPr>
        <p:spPr>
          <a:xfrm flipH="false" flipV="false" rot="-5400000">
            <a:off x="958398" y="9328602"/>
            <a:ext cx="438400" cy="412096"/>
          </a:xfrm>
          <a:custGeom>
            <a:avLst/>
            <a:gdLst/>
            <a:ahLst/>
            <a:cxnLst/>
            <a:rect r="r" b="b" t="t" l="l"/>
            <a:pathLst>
              <a:path h="412096" w="438400">
                <a:moveTo>
                  <a:pt x="0" y="0"/>
                </a:moveTo>
                <a:lnTo>
                  <a:pt x="438400" y="0"/>
                </a:lnTo>
                <a:lnTo>
                  <a:pt x="438400" y="412096"/>
                </a:lnTo>
                <a:lnTo>
                  <a:pt x="0" y="41209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transition spd="fast">
    <p:fade/>
  </p:transition>
</p:sld>
</file>

<file path=ppt/slides/slide17.xml><?xml version="1.0" encoding="utf-8"?>
<p:sld xmlns:p="http://schemas.openxmlformats.org/presentationml/2006/main" xmlns:a="http://schemas.openxmlformats.org/drawingml/2006/main">
  <p:cSld>
    <p:bg>
      <p:bgPr>
        <a:solidFill>
          <a:srgbClr val="439A86"/>
        </a:solidFill>
      </p:bgPr>
    </p:bg>
    <p:spTree>
      <p:nvGrpSpPr>
        <p:cNvPr id="1" name=""/>
        <p:cNvGrpSpPr/>
        <p:nvPr/>
      </p:nvGrpSpPr>
      <p:grpSpPr>
        <a:xfrm>
          <a:off x="0" y="0"/>
          <a:ext cx="0" cy="0"/>
          <a:chOff x="0" y="0"/>
          <a:chExt cx="0" cy="0"/>
        </a:xfrm>
      </p:grpSpPr>
      <p:grpSp>
        <p:nvGrpSpPr>
          <p:cNvPr name="Group 2" id="2"/>
          <p:cNvGrpSpPr/>
          <p:nvPr/>
        </p:nvGrpSpPr>
        <p:grpSpPr>
          <a:xfrm rot="0">
            <a:off x="1257300" y="2095500"/>
            <a:ext cx="16002000" cy="8191500"/>
            <a:chOff x="0" y="0"/>
            <a:chExt cx="4214519" cy="2157432"/>
          </a:xfrm>
        </p:grpSpPr>
        <p:sp>
          <p:nvSpPr>
            <p:cNvPr name="Freeform 3" id="3"/>
            <p:cNvSpPr/>
            <p:nvPr/>
          </p:nvSpPr>
          <p:spPr>
            <a:xfrm flipH="false" flipV="false" rot="0">
              <a:off x="0" y="0"/>
              <a:ext cx="4214518" cy="2157432"/>
            </a:xfrm>
            <a:custGeom>
              <a:avLst/>
              <a:gdLst/>
              <a:ahLst/>
              <a:cxnLst/>
              <a:rect r="r" b="b" t="t" l="l"/>
              <a:pathLst>
                <a:path h="2157432" w="4214518">
                  <a:moveTo>
                    <a:pt x="0" y="0"/>
                  </a:moveTo>
                  <a:lnTo>
                    <a:pt x="4214518" y="0"/>
                  </a:lnTo>
                  <a:lnTo>
                    <a:pt x="4214518" y="2157432"/>
                  </a:lnTo>
                  <a:lnTo>
                    <a:pt x="0" y="2157432"/>
                  </a:lnTo>
                  <a:close/>
                </a:path>
              </a:pathLst>
            </a:custGeom>
            <a:solidFill>
              <a:srgbClr val="F9E7E5"/>
            </a:solidFill>
            <a:ln cap="sq">
              <a:noFill/>
              <a:prstDash val="solid"/>
              <a:miter/>
            </a:ln>
          </p:spPr>
        </p:sp>
        <p:sp>
          <p:nvSpPr>
            <p:cNvPr name="TextBox 4" id="4"/>
            <p:cNvSpPr txBox="true"/>
            <p:nvPr/>
          </p:nvSpPr>
          <p:spPr>
            <a:xfrm>
              <a:off x="0" y="66675"/>
              <a:ext cx="4214519" cy="2090757"/>
            </a:xfrm>
            <a:prstGeom prst="rect">
              <a:avLst/>
            </a:prstGeom>
          </p:spPr>
          <p:txBody>
            <a:bodyPr anchor="ctr" rtlCol="false" tIns="254000" lIns="254000" bIns="254000" rIns="254000"/>
            <a:lstStyle/>
            <a:p>
              <a:pPr algn="ctr" marL="0" indent="0" lvl="0">
                <a:lnSpc>
                  <a:spcPts val="9900"/>
                </a:lnSpc>
              </a:pPr>
            </a:p>
          </p:txBody>
        </p:sp>
      </p:grpSp>
      <p:grpSp>
        <p:nvGrpSpPr>
          <p:cNvPr name="Group 5" id="5"/>
          <p:cNvGrpSpPr/>
          <p:nvPr/>
        </p:nvGrpSpPr>
        <p:grpSpPr>
          <a:xfrm rot="0">
            <a:off x="762000" y="1428750"/>
            <a:ext cx="2381250" cy="762000"/>
            <a:chOff x="0" y="0"/>
            <a:chExt cx="627160" cy="200691"/>
          </a:xfrm>
        </p:grpSpPr>
        <p:sp>
          <p:nvSpPr>
            <p:cNvPr name="Freeform 6" id="6"/>
            <p:cNvSpPr/>
            <p:nvPr/>
          </p:nvSpPr>
          <p:spPr>
            <a:xfrm flipH="false" flipV="false" rot="0">
              <a:off x="0" y="0"/>
              <a:ext cx="627161" cy="200691"/>
            </a:xfrm>
            <a:custGeom>
              <a:avLst/>
              <a:gdLst/>
              <a:ahLst/>
              <a:cxnLst/>
              <a:rect r="r" b="b" t="t" l="l"/>
              <a:pathLst>
                <a:path h="200691" w="627161">
                  <a:moveTo>
                    <a:pt x="0" y="0"/>
                  </a:moveTo>
                  <a:lnTo>
                    <a:pt x="627161" y="0"/>
                  </a:lnTo>
                  <a:lnTo>
                    <a:pt x="627161" y="200691"/>
                  </a:lnTo>
                  <a:lnTo>
                    <a:pt x="0" y="200691"/>
                  </a:lnTo>
                  <a:close/>
                </a:path>
              </a:pathLst>
            </a:custGeom>
            <a:solidFill>
              <a:srgbClr val="152A51"/>
            </a:solidFill>
            <a:ln cap="sq">
              <a:noFill/>
              <a:prstDash val="solid"/>
              <a:miter/>
            </a:ln>
          </p:spPr>
        </p:sp>
        <p:sp>
          <p:nvSpPr>
            <p:cNvPr name="TextBox 7" id="7"/>
            <p:cNvSpPr txBox="true"/>
            <p:nvPr/>
          </p:nvSpPr>
          <p:spPr>
            <a:xfrm>
              <a:off x="0" y="-9525"/>
              <a:ext cx="627160" cy="210216"/>
            </a:xfrm>
            <a:prstGeom prst="rect">
              <a:avLst/>
            </a:prstGeom>
          </p:spPr>
          <p:txBody>
            <a:bodyPr anchor="ctr" rtlCol="false" tIns="63500" lIns="63500" bIns="63500" rIns="63500"/>
            <a:lstStyle/>
            <a:p>
              <a:pPr algn="ctr" marL="0" indent="0" lvl="0">
                <a:lnSpc>
                  <a:spcPts val="3000"/>
                </a:lnSpc>
              </a:pPr>
            </a:p>
          </p:txBody>
        </p:sp>
      </p:grpSp>
      <p:grpSp>
        <p:nvGrpSpPr>
          <p:cNvPr name="Group 8" id="8"/>
          <p:cNvGrpSpPr/>
          <p:nvPr/>
        </p:nvGrpSpPr>
        <p:grpSpPr>
          <a:xfrm rot="0">
            <a:off x="6286500" y="476250"/>
            <a:ext cx="5715000" cy="1333500"/>
            <a:chOff x="0" y="0"/>
            <a:chExt cx="1505185" cy="351210"/>
          </a:xfrm>
        </p:grpSpPr>
        <p:sp>
          <p:nvSpPr>
            <p:cNvPr name="Freeform 9" id="9"/>
            <p:cNvSpPr/>
            <p:nvPr/>
          </p:nvSpPr>
          <p:spPr>
            <a:xfrm flipH="false" flipV="false" rot="0">
              <a:off x="0" y="0"/>
              <a:ext cx="1505185" cy="351210"/>
            </a:xfrm>
            <a:custGeom>
              <a:avLst/>
              <a:gdLst/>
              <a:ahLst/>
              <a:cxnLst/>
              <a:rect r="r" b="b" t="t" l="l"/>
              <a:pathLst>
                <a:path h="351210" w="1505185">
                  <a:moveTo>
                    <a:pt x="0" y="0"/>
                  </a:moveTo>
                  <a:lnTo>
                    <a:pt x="1505185" y="0"/>
                  </a:lnTo>
                  <a:lnTo>
                    <a:pt x="1505185" y="351210"/>
                  </a:lnTo>
                  <a:lnTo>
                    <a:pt x="0" y="351210"/>
                  </a:lnTo>
                  <a:close/>
                </a:path>
              </a:pathLst>
            </a:custGeom>
            <a:solidFill>
              <a:srgbClr val="152A51"/>
            </a:solidFill>
            <a:ln cap="sq">
              <a:noFill/>
              <a:prstDash val="solid"/>
              <a:miter/>
            </a:ln>
          </p:spPr>
        </p:sp>
        <p:sp>
          <p:nvSpPr>
            <p:cNvPr name="TextBox 10" id="10"/>
            <p:cNvSpPr txBox="true"/>
            <p:nvPr/>
          </p:nvSpPr>
          <p:spPr>
            <a:xfrm>
              <a:off x="0" y="-19050"/>
              <a:ext cx="1505185" cy="370260"/>
            </a:xfrm>
            <a:prstGeom prst="rect">
              <a:avLst/>
            </a:prstGeom>
          </p:spPr>
          <p:txBody>
            <a:bodyPr anchor="ctr" rtlCol="false" tIns="63500" lIns="63500" bIns="63500" rIns="63500"/>
            <a:lstStyle/>
            <a:p>
              <a:pPr algn="ctr" marL="0" indent="0" lvl="0">
                <a:lnSpc>
                  <a:spcPts val="6000"/>
                </a:lnSpc>
              </a:pPr>
              <a:r>
                <a:rPr lang="en-US" sz="5000" spc="50">
                  <a:solidFill>
                    <a:srgbClr val="FFFFFF"/>
                  </a:solidFill>
                  <a:latin typeface="Chewy"/>
                  <a:ea typeface="Chewy"/>
                  <a:cs typeface="Chewy"/>
                  <a:sym typeface="Chewy"/>
                </a:rPr>
                <a:t>ML Model</a:t>
              </a:r>
              <a:r>
                <a:rPr lang="en-US" sz="5000" spc="50">
                  <a:solidFill>
                    <a:srgbClr val="FFFFFF"/>
                  </a:solidFill>
                  <a:latin typeface="Chewy"/>
                  <a:ea typeface="Chewy"/>
                  <a:cs typeface="Chewy"/>
                  <a:sym typeface="Chewy"/>
                </a:rPr>
                <a:t> </a:t>
              </a:r>
            </a:p>
          </p:txBody>
        </p:sp>
      </p:grpSp>
      <p:graphicFrame>
        <p:nvGraphicFramePr>
          <p:cNvPr name="Table 11" id="11"/>
          <p:cNvGraphicFramePr>
            <a:graphicFrameLocks noGrp="true"/>
          </p:cNvGraphicFramePr>
          <p:nvPr/>
        </p:nvGraphicFramePr>
        <p:xfrm>
          <a:off x="2127193" y="3564100"/>
          <a:ext cx="14262213" cy="6124575"/>
        </p:xfrm>
        <a:graphic>
          <a:graphicData uri="http://schemas.openxmlformats.org/drawingml/2006/table">
            <a:tbl>
              <a:tblPr/>
              <a:tblGrid>
                <a:gridCol w="2978384"/>
                <a:gridCol w="3025961"/>
                <a:gridCol w="3159570"/>
                <a:gridCol w="2606800"/>
                <a:gridCol w="2491500"/>
              </a:tblGrid>
              <a:tr h="1274755">
                <a:tc>
                  <a:txBody>
                    <a:bodyPr anchor="t" rtlCol="false"/>
                    <a:lstStyle/>
                    <a:p>
                      <a:pPr algn="ctr" marL="0" indent="0" lvl="0">
                        <a:lnSpc>
                          <a:spcPts val="3219"/>
                        </a:lnSpc>
                        <a:spcBef>
                          <a:spcPct val="0"/>
                        </a:spcBef>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219"/>
                        </a:lnSpc>
                        <a:spcBef>
                          <a:spcPct val="0"/>
                        </a:spcBef>
                        <a:defRPr/>
                      </a:pPr>
                      <a:r>
                        <a:rPr lang="en-US" b="true" sz="2299" strike="noStrike" u="none">
                          <a:solidFill>
                            <a:srgbClr val="000000"/>
                          </a:solidFill>
                          <a:latin typeface="Canva Sans Bold"/>
                          <a:ea typeface="Canva Sans Bold"/>
                          <a:cs typeface="Canva Sans Bold"/>
                          <a:sym typeface="Canva Sans Bold"/>
                        </a:rPr>
                        <a:t>logistic regression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219"/>
                        </a:lnSpc>
                        <a:spcBef>
                          <a:spcPct val="0"/>
                        </a:spcBef>
                        <a:defRPr/>
                      </a:pPr>
                      <a:r>
                        <a:rPr lang="en-US" b="true" sz="2299" strike="noStrike" u="none">
                          <a:solidFill>
                            <a:srgbClr val="000000"/>
                          </a:solidFill>
                          <a:latin typeface="Canva Sans Bold"/>
                          <a:ea typeface="Canva Sans Bold"/>
                          <a:cs typeface="Canva Sans Bold"/>
                          <a:sym typeface="Canva Sans Bold"/>
                        </a:rPr>
                        <a:t>Decision tree classifier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219"/>
                        </a:lnSpc>
                        <a:spcBef>
                          <a:spcPct val="0"/>
                        </a:spcBef>
                        <a:defRPr/>
                      </a:pPr>
                      <a:r>
                        <a:rPr lang="en-US" b="true" sz="2299" strike="noStrike" u="none">
                          <a:solidFill>
                            <a:srgbClr val="000000"/>
                          </a:solidFill>
                          <a:latin typeface="Canva Sans Bold"/>
                          <a:ea typeface="Canva Sans Bold"/>
                          <a:cs typeface="Canva Sans Bold"/>
                          <a:sym typeface="Canva Sans Bold"/>
                        </a:rPr>
                        <a:t>Random Forest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219"/>
                        </a:lnSpc>
                        <a:spcBef>
                          <a:spcPct val="0"/>
                        </a:spcBef>
                        <a:defRPr/>
                      </a:pPr>
                      <a:r>
                        <a:rPr lang="en-US" b="true" sz="2299" strike="noStrike" u="none">
                          <a:solidFill>
                            <a:srgbClr val="000000"/>
                          </a:solidFill>
                          <a:latin typeface="Canva Sans Bold"/>
                          <a:ea typeface="Canva Sans Bold"/>
                          <a:cs typeface="Canva Sans Bold"/>
                          <a:sym typeface="Canva Sans Bold"/>
                        </a:rPr>
                        <a:t>XG boost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5555">
                <a:tc>
                  <a:txBody>
                    <a:bodyPr anchor="t" rtlCol="false"/>
                    <a:lstStyle/>
                    <a:p>
                      <a:pPr algn="ctr" marL="0" indent="0" lvl="0">
                        <a:lnSpc>
                          <a:spcPts val="3219"/>
                        </a:lnSpc>
                        <a:spcBef>
                          <a:spcPct val="0"/>
                        </a:spcBef>
                        <a:defRPr/>
                      </a:pPr>
                      <a:r>
                        <a:rPr lang="en-US" b="true" sz="2299" strike="noStrike" u="none">
                          <a:solidFill>
                            <a:srgbClr val="000000"/>
                          </a:solidFill>
                          <a:latin typeface="Canva Sans Bold"/>
                          <a:ea typeface="Canva Sans Bold"/>
                          <a:cs typeface="Canva Sans Bold"/>
                          <a:sym typeface="Canva Sans Bold"/>
                        </a:rPr>
                        <a:t>Accuracy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219"/>
                        </a:lnSpc>
                        <a:spcBef>
                          <a:spcPct val="0"/>
                        </a:spcBef>
                        <a:defRPr/>
                      </a:pPr>
                      <a:r>
                        <a:rPr lang="en-US" b="true" sz="2299" strike="noStrike" u="none">
                          <a:solidFill>
                            <a:srgbClr val="000000"/>
                          </a:solidFill>
                          <a:latin typeface="Canva Sans Bold"/>
                          <a:ea typeface="Canva Sans Bold"/>
                          <a:cs typeface="Canva Sans Bold"/>
                          <a:sym typeface="Canva Sans Bold"/>
                        </a:rPr>
                        <a:t>0.75383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219"/>
                        </a:lnSpc>
                        <a:spcBef>
                          <a:spcPct val="0"/>
                        </a:spcBef>
                        <a:defRPr/>
                      </a:pPr>
                      <a:r>
                        <a:rPr lang="en-US" b="true" sz="2299" strike="noStrike" u="none">
                          <a:solidFill>
                            <a:srgbClr val="000000"/>
                          </a:solidFill>
                          <a:latin typeface="Canva Sans Bold"/>
                          <a:ea typeface="Canva Sans Bold"/>
                          <a:cs typeface="Canva Sans Bold"/>
                          <a:sym typeface="Canva Sans Bold"/>
                        </a:rPr>
                        <a:t>0.74727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219"/>
                        </a:lnSpc>
                        <a:spcBef>
                          <a:spcPct val="0"/>
                        </a:spcBef>
                        <a:defRPr/>
                      </a:pPr>
                      <a:r>
                        <a:rPr lang="en-US" b="true" sz="2299" strike="noStrike" u="none">
                          <a:solidFill>
                            <a:srgbClr val="000000"/>
                          </a:solidFill>
                          <a:latin typeface="Canva Sans Bold"/>
                          <a:ea typeface="Canva Sans Bold"/>
                          <a:cs typeface="Canva Sans Bold"/>
                          <a:sym typeface="Canva Sans Bold"/>
                        </a:rPr>
                        <a:t>0.83586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219"/>
                        </a:lnSpc>
                        <a:spcBef>
                          <a:spcPct val="0"/>
                        </a:spcBef>
                        <a:defRPr/>
                      </a:pPr>
                      <a:r>
                        <a:rPr lang="en-US" b="true" sz="2299" strike="noStrike" u="none">
                          <a:solidFill>
                            <a:srgbClr val="000000"/>
                          </a:solidFill>
                          <a:latin typeface="Canva Sans Bold"/>
                          <a:ea typeface="Canva Sans Bold"/>
                          <a:cs typeface="Canva Sans Bold"/>
                          <a:sym typeface="Canva Sans Bold"/>
                        </a:rPr>
                        <a:t>0.82281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74755">
                <a:tc>
                  <a:txBody>
                    <a:bodyPr anchor="t" rtlCol="false"/>
                    <a:lstStyle/>
                    <a:p>
                      <a:pPr algn="ctr" marL="0" indent="0" lvl="0">
                        <a:lnSpc>
                          <a:spcPts val="3219"/>
                        </a:lnSpc>
                        <a:spcBef>
                          <a:spcPct val="0"/>
                        </a:spcBef>
                        <a:defRPr/>
                      </a:pPr>
                      <a:r>
                        <a:rPr lang="en-US" b="true" sz="2299" strike="noStrike" u="none">
                          <a:solidFill>
                            <a:srgbClr val="000000"/>
                          </a:solidFill>
                          <a:latin typeface="Canva Sans Bold"/>
                          <a:ea typeface="Canva Sans Bold"/>
                          <a:cs typeface="Canva Sans Bold"/>
                          <a:sym typeface="Canva Sans Bold"/>
                        </a:rPr>
                        <a:t>precision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219"/>
                        </a:lnSpc>
                        <a:spcBef>
                          <a:spcPct val="0"/>
                        </a:spcBef>
                        <a:defRPr/>
                      </a:pPr>
                      <a:r>
                        <a:rPr lang="en-US" b="true" sz="2299" strike="noStrike" u="none">
                          <a:solidFill>
                            <a:srgbClr val="000000"/>
                          </a:solidFill>
                          <a:latin typeface="Canva Sans Bold"/>
                          <a:ea typeface="Canva Sans Bold"/>
                          <a:cs typeface="Canva Sans Bold"/>
                          <a:sym typeface="Canva Sans Bold"/>
                        </a:rPr>
                        <a:t>0--&gt; 0.73</a:t>
                      </a:r>
                      <a:endParaRPr lang="en-US" sz="1100"/>
                    </a:p>
                    <a:p>
                      <a:pPr algn="ctr" marL="0" indent="0" lvl="0">
                        <a:lnSpc>
                          <a:spcPts val="3219"/>
                        </a:lnSpc>
                        <a:spcBef>
                          <a:spcPct val="0"/>
                        </a:spcBef>
                      </a:pPr>
                      <a:r>
                        <a:rPr lang="en-US" b="true" sz="2299" strike="noStrike" u="none">
                          <a:solidFill>
                            <a:srgbClr val="000000"/>
                          </a:solidFill>
                          <a:latin typeface="Canva Sans Bold"/>
                          <a:ea typeface="Canva Sans Bold"/>
                          <a:cs typeface="Canva Sans Bold"/>
                          <a:sym typeface="Canva Sans Bold"/>
                        </a:rPr>
                        <a:t>1 --&gt; 0.79</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219"/>
                        </a:lnSpc>
                        <a:spcBef>
                          <a:spcPct val="0"/>
                        </a:spcBef>
                        <a:defRPr/>
                      </a:pPr>
                      <a:r>
                        <a:rPr lang="en-US" b="true" sz="2299" strike="noStrike" u="none">
                          <a:solidFill>
                            <a:srgbClr val="000000"/>
                          </a:solidFill>
                          <a:latin typeface="Canva Sans Bold"/>
                          <a:ea typeface="Canva Sans Bold"/>
                          <a:cs typeface="Canva Sans Bold"/>
                          <a:sym typeface="Canva Sans Bold"/>
                        </a:rPr>
                        <a:t>0--&gt; 0.75</a:t>
                      </a:r>
                      <a:endParaRPr lang="en-US" sz="1100"/>
                    </a:p>
                    <a:p>
                      <a:pPr algn="ctr" marL="0" indent="0" lvl="0">
                        <a:lnSpc>
                          <a:spcPts val="3219"/>
                        </a:lnSpc>
                        <a:spcBef>
                          <a:spcPct val="0"/>
                        </a:spcBef>
                      </a:pPr>
                      <a:r>
                        <a:rPr lang="en-US" b="true" sz="2299" strike="noStrike" u="none">
                          <a:solidFill>
                            <a:srgbClr val="000000"/>
                          </a:solidFill>
                          <a:latin typeface="Canva Sans Bold"/>
                          <a:ea typeface="Canva Sans Bold"/>
                          <a:cs typeface="Canva Sans Bold"/>
                          <a:sym typeface="Canva Sans Bold"/>
                        </a:rPr>
                        <a:t>1 --&gt; 0.74</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219"/>
                        </a:lnSpc>
                        <a:spcBef>
                          <a:spcPct val="0"/>
                        </a:spcBef>
                        <a:defRPr/>
                      </a:pPr>
                      <a:r>
                        <a:rPr lang="en-US" b="true" sz="2299" strike="noStrike" u="none">
                          <a:solidFill>
                            <a:srgbClr val="000000"/>
                          </a:solidFill>
                          <a:latin typeface="Canva Sans Bold"/>
                          <a:ea typeface="Canva Sans Bold"/>
                          <a:cs typeface="Canva Sans Bold"/>
                          <a:sym typeface="Canva Sans Bold"/>
                        </a:rPr>
                        <a:t>0--&gt; 0.82</a:t>
                      </a:r>
                      <a:endParaRPr lang="en-US" sz="1100"/>
                    </a:p>
                    <a:p>
                      <a:pPr algn="ctr" marL="0" indent="0" lvl="0">
                        <a:lnSpc>
                          <a:spcPts val="3219"/>
                        </a:lnSpc>
                        <a:spcBef>
                          <a:spcPct val="0"/>
                        </a:spcBef>
                      </a:pPr>
                      <a:r>
                        <a:rPr lang="en-US" b="true" sz="2299" strike="noStrike" u="none">
                          <a:solidFill>
                            <a:srgbClr val="000000"/>
                          </a:solidFill>
                          <a:latin typeface="Canva Sans Bold"/>
                          <a:ea typeface="Canva Sans Bold"/>
                          <a:cs typeface="Canva Sans Bold"/>
                          <a:sym typeface="Canva Sans Bold"/>
                        </a:rPr>
                        <a:t>1 --&gt; 0.86</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219"/>
                        </a:lnSpc>
                        <a:spcBef>
                          <a:spcPct val="0"/>
                        </a:spcBef>
                        <a:defRPr/>
                      </a:pPr>
                      <a:r>
                        <a:rPr lang="en-US" b="true" sz="2299" strike="noStrike" u="none">
                          <a:solidFill>
                            <a:srgbClr val="000000"/>
                          </a:solidFill>
                          <a:latin typeface="Canva Sans Bold"/>
                          <a:ea typeface="Canva Sans Bold"/>
                          <a:cs typeface="Canva Sans Bold"/>
                          <a:sym typeface="Canva Sans Bold"/>
                        </a:rPr>
                        <a:t>0--&gt; 0.80</a:t>
                      </a:r>
                      <a:endParaRPr lang="en-US" sz="1100"/>
                    </a:p>
                    <a:p>
                      <a:pPr algn="ctr" marL="0" indent="0" lvl="0">
                        <a:lnSpc>
                          <a:spcPts val="3219"/>
                        </a:lnSpc>
                        <a:spcBef>
                          <a:spcPct val="0"/>
                        </a:spcBef>
                      </a:pPr>
                      <a:r>
                        <a:rPr lang="en-US" b="true" sz="2299" strike="noStrike" u="none">
                          <a:solidFill>
                            <a:srgbClr val="000000"/>
                          </a:solidFill>
                          <a:latin typeface="Canva Sans Bold"/>
                          <a:ea typeface="Canva Sans Bold"/>
                          <a:cs typeface="Canva Sans Bold"/>
                          <a:sym typeface="Canva Sans Bold"/>
                        </a:rPr>
                        <a:t>1 --&gt; 0.85</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74755">
                <a:tc>
                  <a:txBody>
                    <a:bodyPr anchor="t" rtlCol="false"/>
                    <a:lstStyle/>
                    <a:p>
                      <a:pPr algn="ctr" marL="0" indent="0" lvl="0">
                        <a:lnSpc>
                          <a:spcPts val="3219"/>
                        </a:lnSpc>
                        <a:spcBef>
                          <a:spcPct val="0"/>
                        </a:spcBef>
                        <a:defRPr/>
                      </a:pPr>
                      <a:r>
                        <a:rPr lang="en-US" b="true" sz="2299" strike="noStrike" u="none">
                          <a:solidFill>
                            <a:srgbClr val="000000"/>
                          </a:solidFill>
                          <a:latin typeface="Canva Sans Bold"/>
                          <a:ea typeface="Canva Sans Bold"/>
                          <a:cs typeface="Canva Sans Bold"/>
                          <a:sym typeface="Canva Sans Bold"/>
                        </a:rPr>
                        <a:t>recall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b="true">
                          <a:solidFill>
                            <a:srgbClr val="000000"/>
                          </a:solidFill>
                          <a:latin typeface="Canva Sans Bold"/>
                          <a:ea typeface="Canva Sans Bold"/>
                          <a:cs typeface="Canva Sans Bold"/>
                          <a:sym typeface="Canva Sans Bold"/>
                        </a:rPr>
                        <a:t>0--&gt; 0.82</a:t>
                      </a:r>
                      <a:endParaRPr lang="en-US" sz="1100"/>
                    </a:p>
                    <a:p>
                      <a:pPr algn="ctr" marL="0" indent="0" lvl="0">
                        <a:lnSpc>
                          <a:spcPts val="3219"/>
                        </a:lnSpc>
                        <a:spcBef>
                          <a:spcPct val="0"/>
                        </a:spcBef>
                      </a:pPr>
                      <a:r>
                        <a:rPr lang="en-US" b="true" sz="2299">
                          <a:solidFill>
                            <a:srgbClr val="000000"/>
                          </a:solidFill>
                          <a:latin typeface="Canva Sans Bold"/>
                          <a:ea typeface="Canva Sans Bold"/>
                          <a:cs typeface="Canva Sans Bold"/>
                          <a:sym typeface="Canva Sans Bold"/>
                        </a:rPr>
                        <a:t>1 --&gt; 0.69</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219"/>
                        </a:lnSpc>
                        <a:spcBef>
                          <a:spcPct val="0"/>
                        </a:spcBef>
                        <a:defRPr/>
                      </a:pPr>
                      <a:r>
                        <a:rPr lang="en-US" b="true" sz="2299" strike="noStrike" u="none">
                          <a:solidFill>
                            <a:srgbClr val="000000"/>
                          </a:solidFill>
                          <a:latin typeface="Canva Sans Bold"/>
                          <a:ea typeface="Canva Sans Bold"/>
                          <a:cs typeface="Canva Sans Bold"/>
                          <a:sym typeface="Canva Sans Bold"/>
                        </a:rPr>
                        <a:t>0--&gt; 0.74</a:t>
                      </a:r>
                      <a:endParaRPr lang="en-US" sz="1100"/>
                    </a:p>
                    <a:p>
                      <a:pPr algn="ctr" marL="0" indent="0" lvl="0">
                        <a:lnSpc>
                          <a:spcPts val="3219"/>
                        </a:lnSpc>
                        <a:spcBef>
                          <a:spcPct val="0"/>
                        </a:spcBef>
                      </a:pPr>
                      <a:r>
                        <a:rPr lang="en-US" b="true" sz="2299" strike="noStrike" u="none">
                          <a:solidFill>
                            <a:srgbClr val="000000"/>
                          </a:solidFill>
                          <a:latin typeface="Canva Sans Bold"/>
                          <a:ea typeface="Canva Sans Bold"/>
                          <a:cs typeface="Canva Sans Bold"/>
                          <a:sym typeface="Canva Sans Bold"/>
                        </a:rPr>
                        <a:t>1 --&gt; 0.76</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219"/>
                        </a:lnSpc>
                        <a:spcBef>
                          <a:spcPct val="0"/>
                        </a:spcBef>
                        <a:defRPr/>
                      </a:pPr>
                      <a:r>
                        <a:rPr lang="en-US" b="true" sz="2299" strike="noStrike" u="none">
                          <a:solidFill>
                            <a:srgbClr val="000000"/>
                          </a:solidFill>
                          <a:latin typeface="Canva Sans Bold"/>
                          <a:ea typeface="Canva Sans Bold"/>
                          <a:cs typeface="Canva Sans Bold"/>
                          <a:sym typeface="Canva Sans Bold"/>
                        </a:rPr>
                        <a:t>0--&gt; 0.87</a:t>
                      </a:r>
                      <a:endParaRPr lang="en-US" sz="1100"/>
                    </a:p>
                    <a:p>
                      <a:pPr algn="ctr" marL="0" indent="0" lvl="0">
                        <a:lnSpc>
                          <a:spcPts val="3219"/>
                        </a:lnSpc>
                        <a:spcBef>
                          <a:spcPct val="0"/>
                        </a:spcBef>
                      </a:pPr>
                      <a:r>
                        <a:rPr lang="en-US" b="true" sz="2299" strike="noStrike" u="none">
                          <a:solidFill>
                            <a:srgbClr val="000000"/>
                          </a:solidFill>
                          <a:latin typeface="Canva Sans Bold"/>
                          <a:ea typeface="Canva Sans Bold"/>
                          <a:cs typeface="Canva Sans Bold"/>
                          <a:sym typeface="Canva Sans Bold"/>
                        </a:rPr>
                        <a:t>1 --&gt; 0.80</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219"/>
                        </a:lnSpc>
                        <a:spcBef>
                          <a:spcPct val="0"/>
                        </a:spcBef>
                        <a:defRPr/>
                      </a:pPr>
                      <a:r>
                        <a:rPr lang="en-US" b="true" sz="2299" strike="noStrike" u="none">
                          <a:solidFill>
                            <a:srgbClr val="000000"/>
                          </a:solidFill>
                          <a:latin typeface="Canva Sans Bold"/>
                          <a:ea typeface="Canva Sans Bold"/>
                          <a:cs typeface="Canva Sans Bold"/>
                          <a:sym typeface="Canva Sans Bold"/>
                        </a:rPr>
                        <a:t>0--&gt; 0.86</a:t>
                      </a:r>
                      <a:endParaRPr lang="en-US" sz="1100"/>
                    </a:p>
                    <a:p>
                      <a:pPr algn="ctr" marL="0" indent="0" lvl="0">
                        <a:lnSpc>
                          <a:spcPts val="3219"/>
                        </a:lnSpc>
                        <a:spcBef>
                          <a:spcPct val="0"/>
                        </a:spcBef>
                      </a:pPr>
                      <a:r>
                        <a:rPr lang="en-US" b="true" sz="2299" strike="noStrike" u="none">
                          <a:solidFill>
                            <a:srgbClr val="000000"/>
                          </a:solidFill>
                          <a:latin typeface="Canva Sans Bold"/>
                          <a:ea typeface="Canva Sans Bold"/>
                          <a:cs typeface="Canva Sans Bold"/>
                          <a:sym typeface="Canva Sans Bold"/>
                        </a:rPr>
                        <a:t>1 --&gt; 0.78</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74755">
                <a:tc>
                  <a:txBody>
                    <a:bodyPr anchor="t" rtlCol="false"/>
                    <a:lstStyle/>
                    <a:p>
                      <a:pPr algn="ctr" marL="0" indent="0" lvl="0">
                        <a:lnSpc>
                          <a:spcPts val="3219"/>
                        </a:lnSpc>
                        <a:spcBef>
                          <a:spcPct val="0"/>
                        </a:spcBef>
                        <a:defRPr/>
                      </a:pPr>
                      <a:r>
                        <a:rPr lang="en-US" b="true" sz="2299" strike="noStrike" u="none">
                          <a:solidFill>
                            <a:srgbClr val="000000"/>
                          </a:solidFill>
                          <a:latin typeface="Canva Sans Bold"/>
                          <a:ea typeface="Canva Sans Bold"/>
                          <a:cs typeface="Canva Sans Bold"/>
                          <a:sym typeface="Canva Sans Bold"/>
                        </a:rPr>
                        <a:t>f1-score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b="true">
                          <a:solidFill>
                            <a:srgbClr val="000000"/>
                          </a:solidFill>
                          <a:latin typeface="Canva Sans Bold"/>
                          <a:ea typeface="Canva Sans Bold"/>
                          <a:cs typeface="Canva Sans Bold"/>
                          <a:sym typeface="Canva Sans Bold"/>
                        </a:rPr>
                        <a:t>0--&gt; 0.77</a:t>
                      </a:r>
                      <a:endParaRPr lang="en-US" sz="1100"/>
                    </a:p>
                    <a:p>
                      <a:pPr algn="ctr" marL="0" indent="0" lvl="0">
                        <a:lnSpc>
                          <a:spcPts val="3219"/>
                        </a:lnSpc>
                        <a:spcBef>
                          <a:spcPct val="0"/>
                        </a:spcBef>
                      </a:pPr>
                      <a:r>
                        <a:rPr lang="en-US" b="true" sz="2299">
                          <a:solidFill>
                            <a:srgbClr val="000000"/>
                          </a:solidFill>
                          <a:latin typeface="Canva Sans Bold"/>
                          <a:ea typeface="Canva Sans Bold"/>
                          <a:cs typeface="Canva Sans Bold"/>
                          <a:sym typeface="Canva Sans Bold"/>
                        </a:rPr>
                        <a:t>1 --&gt; 0.74</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219"/>
                        </a:lnSpc>
                        <a:spcBef>
                          <a:spcPct val="0"/>
                        </a:spcBef>
                        <a:defRPr/>
                      </a:pPr>
                      <a:r>
                        <a:rPr lang="en-US" b="true" sz="2299" strike="noStrike" u="none">
                          <a:solidFill>
                            <a:srgbClr val="000000"/>
                          </a:solidFill>
                          <a:latin typeface="Canva Sans Bold"/>
                          <a:ea typeface="Canva Sans Bold"/>
                          <a:cs typeface="Canva Sans Bold"/>
                          <a:sym typeface="Canva Sans Bold"/>
                        </a:rPr>
                        <a:t>0--&gt; 0.74</a:t>
                      </a:r>
                      <a:endParaRPr lang="en-US" sz="1100"/>
                    </a:p>
                    <a:p>
                      <a:pPr algn="ctr" marL="0" indent="0" lvl="0">
                        <a:lnSpc>
                          <a:spcPts val="3219"/>
                        </a:lnSpc>
                        <a:spcBef>
                          <a:spcPct val="0"/>
                        </a:spcBef>
                      </a:pPr>
                      <a:r>
                        <a:rPr lang="en-US" b="true" sz="2299" strike="noStrike" u="none">
                          <a:solidFill>
                            <a:srgbClr val="000000"/>
                          </a:solidFill>
                          <a:latin typeface="Canva Sans Bold"/>
                          <a:ea typeface="Canva Sans Bold"/>
                          <a:cs typeface="Canva Sans Bold"/>
                          <a:sym typeface="Canva Sans Bold"/>
                        </a:rPr>
                        <a:t>1 --&gt; 0.75</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219"/>
                        </a:lnSpc>
                        <a:spcBef>
                          <a:spcPct val="0"/>
                        </a:spcBef>
                        <a:defRPr/>
                      </a:pPr>
                      <a:r>
                        <a:rPr lang="en-US" b="true" sz="2299" strike="noStrike" u="none">
                          <a:solidFill>
                            <a:srgbClr val="000000"/>
                          </a:solidFill>
                          <a:latin typeface="Canva Sans Bold"/>
                          <a:ea typeface="Canva Sans Bold"/>
                          <a:cs typeface="Canva Sans Bold"/>
                          <a:sym typeface="Canva Sans Bold"/>
                        </a:rPr>
                        <a:t>0--&gt; 0.84</a:t>
                      </a:r>
                      <a:endParaRPr lang="en-US" sz="1100"/>
                    </a:p>
                    <a:p>
                      <a:pPr algn="ctr" marL="0" indent="0" lvl="0">
                        <a:lnSpc>
                          <a:spcPts val="3219"/>
                        </a:lnSpc>
                        <a:spcBef>
                          <a:spcPct val="0"/>
                        </a:spcBef>
                      </a:pPr>
                      <a:r>
                        <a:rPr lang="en-US" b="true" sz="2299" strike="noStrike" u="none">
                          <a:solidFill>
                            <a:srgbClr val="000000"/>
                          </a:solidFill>
                          <a:latin typeface="Canva Sans Bold"/>
                          <a:ea typeface="Canva Sans Bold"/>
                          <a:cs typeface="Canva Sans Bold"/>
                          <a:sym typeface="Canva Sans Bold"/>
                        </a:rPr>
                        <a:t>1 --&gt; 0.83</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219"/>
                        </a:lnSpc>
                        <a:spcBef>
                          <a:spcPct val="0"/>
                        </a:spcBef>
                        <a:defRPr/>
                      </a:pPr>
                      <a:r>
                        <a:rPr lang="en-US" b="true" sz="2299" strike="noStrike" u="none">
                          <a:solidFill>
                            <a:srgbClr val="000000"/>
                          </a:solidFill>
                          <a:latin typeface="Canva Sans Bold"/>
                          <a:ea typeface="Canva Sans Bold"/>
                          <a:cs typeface="Canva Sans Bold"/>
                          <a:sym typeface="Canva Sans Bold"/>
                        </a:rPr>
                        <a:t>0--&gt; 0.83</a:t>
                      </a:r>
                      <a:endParaRPr lang="en-US" sz="1100"/>
                    </a:p>
                    <a:p>
                      <a:pPr algn="ctr" marL="0" indent="0" lvl="0">
                        <a:lnSpc>
                          <a:spcPts val="3219"/>
                        </a:lnSpc>
                        <a:spcBef>
                          <a:spcPct val="0"/>
                        </a:spcBef>
                      </a:pPr>
                      <a:r>
                        <a:rPr lang="en-US" b="true" sz="2299" strike="noStrike" u="none">
                          <a:solidFill>
                            <a:srgbClr val="000000"/>
                          </a:solidFill>
                          <a:latin typeface="Canva Sans Bold"/>
                          <a:ea typeface="Canva Sans Bold"/>
                          <a:cs typeface="Canva Sans Bold"/>
                          <a:sym typeface="Canva Sans Bold"/>
                        </a:rPr>
                        <a:t>1 --&gt; 0.82</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439A86"/>
        </a:solidFill>
      </p:bgPr>
    </p:bg>
    <p:spTree>
      <p:nvGrpSpPr>
        <p:cNvPr id="1" name=""/>
        <p:cNvGrpSpPr/>
        <p:nvPr/>
      </p:nvGrpSpPr>
      <p:grpSpPr>
        <a:xfrm>
          <a:off x="0" y="0"/>
          <a:ext cx="0" cy="0"/>
          <a:chOff x="0" y="0"/>
          <a:chExt cx="0" cy="0"/>
        </a:xfrm>
      </p:grpSpPr>
      <p:sp>
        <p:nvSpPr>
          <p:cNvPr name="Freeform 2" id="2"/>
          <p:cNvSpPr/>
          <p:nvPr/>
        </p:nvSpPr>
        <p:spPr>
          <a:xfrm flipH="false" flipV="false" rot="-605164">
            <a:off x="1397232" y="1679003"/>
            <a:ext cx="1727049" cy="1204616"/>
          </a:xfrm>
          <a:custGeom>
            <a:avLst/>
            <a:gdLst/>
            <a:ahLst/>
            <a:cxnLst/>
            <a:rect r="r" b="b" t="t" l="l"/>
            <a:pathLst>
              <a:path h="1204616" w="1727049">
                <a:moveTo>
                  <a:pt x="0" y="0"/>
                </a:moveTo>
                <a:lnTo>
                  <a:pt x="1727049" y="0"/>
                </a:lnTo>
                <a:lnTo>
                  <a:pt x="1727049" y="1204616"/>
                </a:lnTo>
                <a:lnTo>
                  <a:pt x="0" y="1204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94746">
            <a:off x="14636101" y="1995120"/>
            <a:ext cx="2345224" cy="771792"/>
          </a:xfrm>
          <a:custGeom>
            <a:avLst/>
            <a:gdLst/>
            <a:ahLst/>
            <a:cxnLst/>
            <a:rect r="r" b="b" t="t" l="l"/>
            <a:pathLst>
              <a:path h="771792" w="2345224">
                <a:moveTo>
                  <a:pt x="0" y="0"/>
                </a:moveTo>
                <a:lnTo>
                  <a:pt x="2345224" y="0"/>
                </a:lnTo>
                <a:lnTo>
                  <a:pt x="2345224" y="771792"/>
                </a:lnTo>
                <a:lnTo>
                  <a:pt x="0" y="7717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948080" y="2281311"/>
            <a:ext cx="14391840" cy="6976989"/>
          </a:xfrm>
          <a:custGeom>
            <a:avLst/>
            <a:gdLst/>
            <a:ahLst/>
            <a:cxnLst/>
            <a:rect r="r" b="b" t="t" l="l"/>
            <a:pathLst>
              <a:path h="6976989" w="14391840">
                <a:moveTo>
                  <a:pt x="0" y="0"/>
                </a:moveTo>
                <a:lnTo>
                  <a:pt x="14391840" y="0"/>
                </a:lnTo>
                <a:lnTo>
                  <a:pt x="14391840" y="6976989"/>
                </a:lnTo>
                <a:lnTo>
                  <a:pt x="0" y="6976989"/>
                </a:lnTo>
                <a:lnTo>
                  <a:pt x="0" y="0"/>
                </a:lnTo>
                <a:close/>
              </a:path>
            </a:pathLst>
          </a:custGeom>
          <a:blipFill>
            <a:blip r:embed="rId6"/>
            <a:stretch>
              <a:fillRect l="0" t="-1371" r="0" b="-1371"/>
            </a:stretch>
          </a:blipFill>
        </p:spPr>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439A86"/>
        </a:solidFill>
      </p:bgPr>
    </p:bg>
    <p:spTree>
      <p:nvGrpSpPr>
        <p:cNvPr id="1" name=""/>
        <p:cNvGrpSpPr/>
        <p:nvPr/>
      </p:nvGrpSpPr>
      <p:grpSpPr>
        <a:xfrm>
          <a:off x="0" y="0"/>
          <a:ext cx="0" cy="0"/>
          <a:chOff x="0" y="0"/>
          <a:chExt cx="0" cy="0"/>
        </a:xfrm>
      </p:grpSpPr>
      <p:sp>
        <p:nvSpPr>
          <p:cNvPr name="Freeform 2" id="2"/>
          <p:cNvSpPr/>
          <p:nvPr/>
        </p:nvSpPr>
        <p:spPr>
          <a:xfrm flipH="false" flipV="false" rot="-605164">
            <a:off x="1397232" y="1679003"/>
            <a:ext cx="1727049" cy="1204616"/>
          </a:xfrm>
          <a:custGeom>
            <a:avLst/>
            <a:gdLst/>
            <a:ahLst/>
            <a:cxnLst/>
            <a:rect r="r" b="b" t="t" l="l"/>
            <a:pathLst>
              <a:path h="1204616" w="1727049">
                <a:moveTo>
                  <a:pt x="0" y="0"/>
                </a:moveTo>
                <a:lnTo>
                  <a:pt x="1727049" y="0"/>
                </a:lnTo>
                <a:lnTo>
                  <a:pt x="1727049" y="1204616"/>
                </a:lnTo>
                <a:lnTo>
                  <a:pt x="0" y="1204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94746">
            <a:off x="14636101" y="1995120"/>
            <a:ext cx="2345224" cy="771792"/>
          </a:xfrm>
          <a:custGeom>
            <a:avLst/>
            <a:gdLst/>
            <a:ahLst/>
            <a:cxnLst/>
            <a:rect r="r" b="b" t="t" l="l"/>
            <a:pathLst>
              <a:path h="771792" w="2345224">
                <a:moveTo>
                  <a:pt x="0" y="0"/>
                </a:moveTo>
                <a:lnTo>
                  <a:pt x="2345224" y="0"/>
                </a:lnTo>
                <a:lnTo>
                  <a:pt x="2345224" y="771792"/>
                </a:lnTo>
                <a:lnTo>
                  <a:pt x="0" y="7717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5210758" y="334600"/>
            <a:ext cx="7866484" cy="1703280"/>
            <a:chOff x="0" y="0"/>
            <a:chExt cx="2071831" cy="448600"/>
          </a:xfrm>
        </p:grpSpPr>
        <p:sp>
          <p:nvSpPr>
            <p:cNvPr name="Freeform 5" id="5"/>
            <p:cNvSpPr/>
            <p:nvPr/>
          </p:nvSpPr>
          <p:spPr>
            <a:xfrm flipH="false" flipV="false" rot="0">
              <a:off x="0" y="0"/>
              <a:ext cx="2071831" cy="448600"/>
            </a:xfrm>
            <a:custGeom>
              <a:avLst/>
              <a:gdLst/>
              <a:ahLst/>
              <a:cxnLst/>
              <a:rect r="r" b="b" t="t" l="l"/>
              <a:pathLst>
                <a:path h="448600" w="2071831">
                  <a:moveTo>
                    <a:pt x="0" y="0"/>
                  </a:moveTo>
                  <a:lnTo>
                    <a:pt x="2071831" y="0"/>
                  </a:lnTo>
                  <a:lnTo>
                    <a:pt x="2071831" y="448600"/>
                  </a:lnTo>
                  <a:lnTo>
                    <a:pt x="0" y="448600"/>
                  </a:lnTo>
                  <a:close/>
                </a:path>
              </a:pathLst>
            </a:custGeom>
            <a:solidFill>
              <a:srgbClr val="152A51"/>
            </a:solidFill>
            <a:ln cap="sq">
              <a:noFill/>
              <a:prstDash val="solid"/>
              <a:miter/>
            </a:ln>
          </p:spPr>
        </p:sp>
        <p:sp>
          <p:nvSpPr>
            <p:cNvPr name="TextBox 6" id="6"/>
            <p:cNvSpPr txBox="true"/>
            <p:nvPr/>
          </p:nvSpPr>
          <p:spPr>
            <a:xfrm>
              <a:off x="0" y="-19050"/>
              <a:ext cx="2071831" cy="467650"/>
            </a:xfrm>
            <a:prstGeom prst="rect">
              <a:avLst/>
            </a:prstGeom>
          </p:spPr>
          <p:txBody>
            <a:bodyPr anchor="ctr" rtlCol="false" tIns="63500" lIns="63500" bIns="63500" rIns="63500"/>
            <a:lstStyle/>
            <a:p>
              <a:pPr algn="ctr" marL="0" indent="0" lvl="0">
                <a:lnSpc>
                  <a:spcPts val="8159"/>
                </a:lnSpc>
              </a:pPr>
              <a:r>
                <a:rPr lang="en-US" sz="6799" spc="67">
                  <a:solidFill>
                    <a:srgbClr val="FFFFFF"/>
                  </a:solidFill>
                  <a:latin typeface="Chewy"/>
                  <a:ea typeface="Chewy"/>
                  <a:cs typeface="Chewy"/>
                  <a:sym typeface="Chewy"/>
                </a:rPr>
                <a:t>Confusion Matrix</a:t>
              </a:r>
            </a:p>
          </p:txBody>
        </p:sp>
      </p:grpSp>
      <p:sp>
        <p:nvSpPr>
          <p:cNvPr name="Freeform 7" id="7"/>
          <p:cNvSpPr/>
          <p:nvPr/>
        </p:nvSpPr>
        <p:spPr>
          <a:xfrm flipH="false" flipV="false" rot="0">
            <a:off x="694100" y="3025538"/>
            <a:ext cx="7780632" cy="5234244"/>
          </a:xfrm>
          <a:custGeom>
            <a:avLst/>
            <a:gdLst/>
            <a:ahLst/>
            <a:cxnLst/>
            <a:rect r="r" b="b" t="t" l="l"/>
            <a:pathLst>
              <a:path h="5234244" w="7780632">
                <a:moveTo>
                  <a:pt x="0" y="0"/>
                </a:moveTo>
                <a:lnTo>
                  <a:pt x="7780632" y="0"/>
                </a:lnTo>
                <a:lnTo>
                  <a:pt x="7780632" y="5234244"/>
                </a:lnTo>
                <a:lnTo>
                  <a:pt x="0" y="5234244"/>
                </a:lnTo>
                <a:lnTo>
                  <a:pt x="0" y="0"/>
                </a:lnTo>
                <a:close/>
              </a:path>
            </a:pathLst>
          </a:custGeom>
          <a:blipFill>
            <a:blip r:embed="rId6"/>
            <a:stretch>
              <a:fillRect l="0" t="0" r="0" b="0"/>
            </a:stretch>
          </a:blipFill>
        </p:spPr>
      </p:sp>
      <p:sp>
        <p:nvSpPr>
          <p:cNvPr name="Freeform 8" id="8"/>
          <p:cNvSpPr/>
          <p:nvPr/>
        </p:nvSpPr>
        <p:spPr>
          <a:xfrm flipH="false" flipV="false" rot="0">
            <a:off x="9311300" y="3025538"/>
            <a:ext cx="8566196" cy="5194983"/>
          </a:xfrm>
          <a:custGeom>
            <a:avLst/>
            <a:gdLst/>
            <a:ahLst/>
            <a:cxnLst/>
            <a:rect r="r" b="b" t="t" l="l"/>
            <a:pathLst>
              <a:path h="5194983" w="8566196">
                <a:moveTo>
                  <a:pt x="0" y="0"/>
                </a:moveTo>
                <a:lnTo>
                  <a:pt x="8566196" y="0"/>
                </a:lnTo>
                <a:lnTo>
                  <a:pt x="8566196" y="5194984"/>
                </a:lnTo>
                <a:lnTo>
                  <a:pt x="0" y="5194984"/>
                </a:lnTo>
                <a:lnTo>
                  <a:pt x="0" y="0"/>
                </a:lnTo>
                <a:close/>
              </a:path>
            </a:pathLst>
          </a:custGeom>
          <a:blipFill>
            <a:blip r:embed="rId7"/>
            <a:stretch>
              <a:fillRect l="0" t="0" r="0" b="0"/>
            </a:stretch>
          </a:blipFill>
        </p:spPr>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39A86"/>
        </a:solidFill>
      </p:bgPr>
    </p:bg>
    <p:spTree>
      <p:nvGrpSpPr>
        <p:cNvPr id="1" name=""/>
        <p:cNvGrpSpPr/>
        <p:nvPr/>
      </p:nvGrpSpPr>
      <p:grpSpPr>
        <a:xfrm>
          <a:off x="0" y="0"/>
          <a:ext cx="0" cy="0"/>
          <a:chOff x="0" y="0"/>
          <a:chExt cx="0" cy="0"/>
        </a:xfrm>
      </p:grpSpPr>
      <p:grpSp>
        <p:nvGrpSpPr>
          <p:cNvPr name="Group 2" id="2"/>
          <p:cNvGrpSpPr/>
          <p:nvPr/>
        </p:nvGrpSpPr>
        <p:grpSpPr>
          <a:xfrm rot="0">
            <a:off x="2363422" y="4542433"/>
            <a:ext cx="3154008" cy="2270885"/>
            <a:chOff x="0" y="0"/>
            <a:chExt cx="1254321" cy="903111"/>
          </a:xfrm>
        </p:grpSpPr>
        <p:sp>
          <p:nvSpPr>
            <p:cNvPr name="Freeform 3" id="3"/>
            <p:cNvSpPr/>
            <p:nvPr/>
          </p:nvSpPr>
          <p:spPr>
            <a:xfrm flipH="false" flipV="false" rot="0">
              <a:off x="0" y="0"/>
              <a:ext cx="1254321" cy="903111"/>
            </a:xfrm>
            <a:custGeom>
              <a:avLst/>
              <a:gdLst/>
              <a:ahLst/>
              <a:cxnLst/>
              <a:rect r="r" b="b" t="t" l="l"/>
              <a:pathLst>
                <a:path h="903111" w="1254321">
                  <a:moveTo>
                    <a:pt x="0" y="0"/>
                  </a:moveTo>
                  <a:lnTo>
                    <a:pt x="1254321" y="0"/>
                  </a:lnTo>
                  <a:lnTo>
                    <a:pt x="1254321" y="903111"/>
                  </a:lnTo>
                  <a:lnTo>
                    <a:pt x="0" y="903111"/>
                  </a:lnTo>
                  <a:close/>
                </a:path>
              </a:pathLst>
            </a:custGeom>
            <a:solidFill>
              <a:srgbClr val="F9E7E5"/>
            </a:solidFill>
            <a:ln cap="sq">
              <a:noFill/>
              <a:prstDash val="solid"/>
              <a:miter/>
            </a:ln>
          </p:spPr>
        </p:sp>
        <p:sp>
          <p:nvSpPr>
            <p:cNvPr name="TextBox 4" id="4"/>
            <p:cNvSpPr txBox="true"/>
            <p:nvPr/>
          </p:nvSpPr>
          <p:spPr>
            <a:xfrm>
              <a:off x="0" y="9525"/>
              <a:ext cx="1254321" cy="893586"/>
            </a:xfrm>
            <a:prstGeom prst="rect">
              <a:avLst/>
            </a:prstGeom>
          </p:spPr>
          <p:txBody>
            <a:bodyPr anchor="ctr" rtlCol="false" tIns="254000" lIns="254000" bIns="254000" rIns="254000"/>
            <a:lstStyle/>
            <a:p>
              <a:pPr algn="ctr">
                <a:lnSpc>
                  <a:spcPts val="3135"/>
                </a:lnSpc>
              </a:pPr>
              <a:r>
                <a:rPr lang="en-US" sz="2799" b="true">
                  <a:solidFill>
                    <a:srgbClr val="152A51"/>
                  </a:solidFill>
                  <a:latin typeface="Open Sauce Medium"/>
                  <a:ea typeface="Open Sauce Medium"/>
                  <a:cs typeface="Open Sauce Medium"/>
                  <a:sym typeface="Open Sauce Medium"/>
                </a:rPr>
                <a:t>Problem description</a:t>
              </a:r>
            </a:p>
            <a:p>
              <a:pPr algn="ctr" marL="0" indent="0" lvl="0">
                <a:lnSpc>
                  <a:spcPts val="3135"/>
                </a:lnSpc>
              </a:pPr>
            </a:p>
          </p:txBody>
        </p:sp>
      </p:grpSp>
      <p:grpSp>
        <p:nvGrpSpPr>
          <p:cNvPr name="Group 5" id="5"/>
          <p:cNvGrpSpPr/>
          <p:nvPr/>
        </p:nvGrpSpPr>
        <p:grpSpPr>
          <a:xfrm rot="0">
            <a:off x="5832830" y="4542433"/>
            <a:ext cx="3154008" cy="2270885"/>
            <a:chOff x="0" y="0"/>
            <a:chExt cx="1254321" cy="903111"/>
          </a:xfrm>
        </p:grpSpPr>
        <p:sp>
          <p:nvSpPr>
            <p:cNvPr name="Freeform 6" id="6"/>
            <p:cNvSpPr/>
            <p:nvPr/>
          </p:nvSpPr>
          <p:spPr>
            <a:xfrm flipH="false" flipV="false" rot="0">
              <a:off x="0" y="0"/>
              <a:ext cx="1254321" cy="903111"/>
            </a:xfrm>
            <a:custGeom>
              <a:avLst/>
              <a:gdLst/>
              <a:ahLst/>
              <a:cxnLst/>
              <a:rect r="r" b="b" t="t" l="l"/>
              <a:pathLst>
                <a:path h="903111" w="1254321">
                  <a:moveTo>
                    <a:pt x="0" y="0"/>
                  </a:moveTo>
                  <a:lnTo>
                    <a:pt x="1254321" y="0"/>
                  </a:lnTo>
                  <a:lnTo>
                    <a:pt x="1254321" y="903111"/>
                  </a:lnTo>
                  <a:lnTo>
                    <a:pt x="0" y="903111"/>
                  </a:lnTo>
                  <a:close/>
                </a:path>
              </a:pathLst>
            </a:custGeom>
            <a:solidFill>
              <a:srgbClr val="F9E7E5"/>
            </a:solidFill>
            <a:ln cap="sq">
              <a:noFill/>
              <a:prstDash val="solid"/>
              <a:miter/>
            </a:ln>
          </p:spPr>
        </p:sp>
        <p:sp>
          <p:nvSpPr>
            <p:cNvPr name="TextBox 7" id="7"/>
            <p:cNvSpPr txBox="true"/>
            <p:nvPr/>
          </p:nvSpPr>
          <p:spPr>
            <a:xfrm>
              <a:off x="0" y="-66675"/>
              <a:ext cx="1254321" cy="969786"/>
            </a:xfrm>
            <a:prstGeom prst="rect">
              <a:avLst/>
            </a:prstGeom>
          </p:spPr>
          <p:txBody>
            <a:bodyPr anchor="ctr" rtlCol="false" tIns="254000" lIns="254000" bIns="254000" rIns="254000"/>
            <a:lstStyle/>
            <a:p>
              <a:pPr algn="ctr" marL="0" indent="0" lvl="0">
                <a:lnSpc>
                  <a:spcPts val="3919"/>
                </a:lnSpc>
                <a:spcBef>
                  <a:spcPct val="0"/>
                </a:spcBef>
              </a:pPr>
              <a:r>
                <a:rPr lang="en-US" b="true" sz="2799">
                  <a:solidFill>
                    <a:srgbClr val="152A51"/>
                  </a:solidFill>
                  <a:latin typeface="Open Sauce Medium"/>
                  <a:ea typeface="Open Sauce Medium"/>
                  <a:cs typeface="Open Sauce Medium"/>
                  <a:sym typeface="Open Sauce Medium"/>
                </a:rPr>
                <a:t>project objective</a:t>
              </a:r>
            </a:p>
          </p:txBody>
        </p:sp>
      </p:grpSp>
      <p:grpSp>
        <p:nvGrpSpPr>
          <p:cNvPr name="Group 8" id="8"/>
          <p:cNvGrpSpPr/>
          <p:nvPr/>
        </p:nvGrpSpPr>
        <p:grpSpPr>
          <a:xfrm rot="0">
            <a:off x="9302238" y="4542433"/>
            <a:ext cx="3154008" cy="2270885"/>
            <a:chOff x="0" y="0"/>
            <a:chExt cx="1254321" cy="903111"/>
          </a:xfrm>
        </p:grpSpPr>
        <p:sp>
          <p:nvSpPr>
            <p:cNvPr name="Freeform 9" id="9"/>
            <p:cNvSpPr/>
            <p:nvPr/>
          </p:nvSpPr>
          <p:spPr>
            <a:xfrm flipH="false" flipV="false" rot="0">
              <a:off x="0" y="0"/>
              <a:ext cx="1254321" cy="903111"/>
            </a:xfrm>
            <a:custGeom>
              <a:avLst/>
              <a:gdLst/>
              <a:ahLst/>
              <a:cxnLst/>
              <a:rect r="r" b="b" t="t" l="l"/>
              <a:pathLst>
                <a:path h="903111" w="1254321">
                  <a:moveTo>
                    <a:pt x="0" y="0"/>
                  </a:moveTo>
                  <a:lnTo>
                    <a:pt x="1254321" y="0"/>
                  </a:lnTo>
                  <a:lnTo>
                    <a:pt x="1254321" y="903111"/>
                  </a:lnTo>
                  <a:lnTo>
                    <a:pt x="0" y="903111"/>
                  </a:lnTo>
                  <a:close/>
                </a:path>
              </a:pathLst>
            </a:custGeom>
            <a:solidFill>
              <a:srgbClr val="F9E7E5"/>
            </a:solidFill>
            <a:ln cap="sq">
              <a:noFill/>
              <a:prstDash val="solid"/>
              <a:miter/>
            </a:ln>
          </p:spPr>
        </p:sp>
        <p:sp>
          <p:nvSpPr>
            <p:cNvPr name="TextBox 10" id="10"/>
            <p:cNvSpPr txBox="true"/>
            <p:nvPr/>
          </p:nvSpPr>
          <p:spPr>
            <a:xfrm>
              <a:off x="0" y="-38100"/>
              <a:ext cx="1254321" cy="941211"/>
            </a:xfrm>
            <a:prstGeom prst="rect">
              <a:avLst/>
            </a:prstGeom>
          </p:spPr>
          <p:txBody>
            <a:bodyPr anchor="ctr" rtlCol="false" tIns="254000" lIns="254000" bIns="254000" rIns="254000"/>
            <a:lstStyle/>
            <a:p>
              <a:pPr algn="ctr" marL="0" indent="0" lvl="0">
                <a:lnSpc>
                  <a:spcPts val="3640"/>
                </a:lnSpc>
                <a:spcBef>
                  <a:spcPct val="0"/>
                </a:spcBef>
              </a:pPr>
              <a:r>
                <a:rPr lang="en-US" b="true" sz="2600">
                  <a:solidFill>
                    <a:srgbClr val="152A51"/>
                  </a:solidFill>
                  <a:latin typeface="Open Sauce Medium"/>
                  <a:ea typeface="Open Sauce Medium"/>
                  <a:cs typeface="Open Sauce Medium"/>
                  <a:sym typeface="Open Sauce Medium"/>
                </a:rPr>
                <a:t>Data Information &amp;EDA</a:t>
              </a:r>
            </a:p>
          </p:txBody>
        </p:sp>
      </p:grpSp>
      <p:sp>
        <p:nvSpPr>
          <p:cNvPr name="Freeform 11" id="11"/>
          <p:cNvSpPr/>
          <p:nvPr/>
        </p:nvSpPr>
        <p:spPr>
          <a:xfrm flipH="false" flipV="false" rot="0">
            <a:off x="6936075" y="4029505"/>
            <a:ext cx="947517" cy="1025855"/>
          </a:xfrm>
          <a:custGeom>
            <a:avLst/>
            <a:gdLst/>
            <a:ahLst/>
            <a:cxnLst/>
            <a:rect r="r" b="b" t="t" l="l"/>
            <a:pathLst>
              <a:path h="1025855" w="947517">
                <a:moveTo>
                  <a:pt x="0" y="0"/>
                </a:moveTo>
                <a:lnTo>
                  <a:pt x="947517" y="0"/>
                </a:lnTo>
                <a:lnTo>
                  <a:pt x="947517" y="1025855"/>
                </a:lnTo>
                <a:lnTo>
                  <a:pt x="0" y="10258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3354098" y="3956105"/>
            <a:ext cx="1172655" cy="1172655"/>
          </a:xfrm>
          <a:custGeom>
            <a:avLst/>
            <a:gdLst/>
            <a:ahLst/>
            <a:cxnLst/>
            <a:rect r="r" b="b" t="t" l="l"/>
            <a:pathLst>
              <a:path h="1172655" w="1172655">
                <a:moveTo>
                  <a:pt x="0" y="0"/>
                </a:moveTo>
                <a:lnTo>
                  <a:pt x="1172655" y="0"/>
                </a:lnTo>
                <a:lnTo>
                  <a:pt x="1172655" y="1172655"/>
                </a:lnTo>
                <a:lnTo>
                  <a:pt x="0" y="11726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0293981" y="3956105"/>
            <a:ext cx="1170523" cy="1172655"/>
          </a:xfrm>
          <a:custGeom>
            <a:avLst/>
            <a:gdLst/>
            <a:ahLst/>
            <a:cxnLst/>
            <a:rect r="r" b="b" t="t" l="l"/>
            <a:pathLst>
              <a:path h="1172655" w="1170523">
                <a:moveTo>
                  <a:pt x="0" y="0"/>
                </a:moveTo>
                <a:lnTo>
                  <a:pt x="1170522" y="0"/>
                </a:lnTo>
                <a:lnTo>
                  <a:pt x="1170522" y="1172655"/>
                </a:lnTo>
                <a:lnTo>
                  <a:pt x="0" y="11726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5334000" y="1839409"/>
            <a:ext cx="7620000" cy="1619250"/>
            <a:chOff x="0" y="0"/>
            <a:chExt cx="2006914" cy="426469"/>
          </a:xfrm>
        </p:grpSpPr>
        <p:sp>
          <p:nvSpPr>
            <p:cNvPr name="Freeform 15" id="15"/>
            <p:cNvSpPr/>
            <p:nvPr/>
          </p:nvSpPr>
          <p:spPr>
            <a:xfrm flipH="false" flipV="false" rot="0">
              <a:off x="0" y="0"/>
              <a:ext cx="2006914" cy="426469"/>
            </a:xfrm>
            <a:custGeom>
              <a:avLst/>
              <a:gdLst/>
              <a:ahLst/>
              <a:cxnLst/>
              <a:rect r="r" b="b" t="t" l="l"/>
              <a:pathLst>
                <a:path h="426469" w="2006914">
                  <a:moveTo>
                    <a:pt x="0" y="0"/>
                  </a:moveTo>
                  <a:lnTo>
                    <a:pt x="2006914" y="0"/>
                  </a:lnTo>
                  <a:lnTo>
                    <a:pt x="2006914" y="426469"/>
                  </a:lnTo>
                  <a:lnTo>
                    <a:pt x="0" y="426469"/>
                  </a:lnTo>
                  <a:close/>
                </a:path>
              </a:pathLst>
            </a:custGeom>
            <a:solidFill>
              <a:srgbClr val="152A51"/>
            </a:solidFill>
            <a:ln cap="sq">
              <a:noFill/>
              <a:prstDash val="solid"/>
              <a:miter/>
            </a:ln>
          </p:spPr>
        </p:sp>
        <p:sp>
          <p:nvSpPr>
            <p:cNvPr name="TextBox 16" id="16"/>
            <p:cNvSpPr txBox="true"/>
            <p:nvPr/>
          </p:nvSpPr>
          <p:spPr>
            <a:xfrm>
              <a:off x="0" y="-19050"/>
              <a:ext cx="2006914" cy="445519"/>
            </a:xfrm>
            <a:prstGeom prst="rect">
              <a:avLst/>
            </a:prstGeom>
          </p:spPr>
          <p:txBody>
            <a:bodyPr anchor="ctr" rtlCol="false" tIns="63500" lIns="63500" bIns="63500" rIns="63500"/>
            <a:lstStyle/>
            <a:p>
              <a:pPr algn="ctr" marL="0" indent="0" lvl="0">
                <a:lnSpc>
                  <a:spcPts val="7800"/>
                </a:lnSpc>
              </a:pPr>
              <a:r>
                <a:rPr lang="en-US" sz="6500" spc="65">
                  <a:solidFill>
                    <a:srgbClr val="FFFFFF"/>
                  </a:solidFill>
                  <a:latin typeface="Chewy"/>
                  <a:ea typeface="Chewy"/>
                  <a:cs typeface="Chewy"/>
                  <a:sym typeface="Chewy"/>
                </a:rPr>
                <a:t>Today's Focus</a:t>
              </a:r>
            </a:p>
          </p:txBody>
        </p:sp>
      </p:grpSp>
      <p:grpSp>
        <p:nvGrpSpPr>
          <p:cNvPr name="Group 17" id="17"/>
          <p:cNvGrpSpPr/>
          <p:nvPr/>
        </p:nvGrpSpPr>
        <p:grpSpPr>
          <a:xfrm rot="0">
            <a:off x="12770571" y="4542433"/>
            <a:ext cx="3154008" cy="2270885"/>
            <a:chOff x="0" y="0"/>
            <a:chExt cx="1254321" cy="903111"/>
          </a:xfrm>
        </p:grpSpPr>
        <p:sp>
          <p:nvSpPr>
            <p:cNvPr name="Freeform 18" id="18"/>
            <p:cNvSpPr/>
            <p:nvPr/>
          </p:nvSpPr>
          <p:spPr>
            <a:xfrm flipH="false" flipV="false" rot="0">
              <a:off x="0" y="0"/>
              <a:ext cx="1254321" cy="903111"/>
            </a:xfrm>
            <a:custGeom>
              <a:avLst/>
              <a:gdLst/>
              <a:ahLst/>
              <a:cxnLst/>
              <a:rect r="r" b="b" t="t" l="l"/>
              <a:pathLst>
                <a:path h="903111" w="1254321">
                  <a:moveTo>
                    <a:pt x="0" y="0"/>
                  </a:moveTo>
                  <a:lnTo>
                    <a:pt x="1254321" y="0"/>
                  </a:lnTo>
                  <a:lnTo>
                    <a:pt x="1254321" y="903111"/>
                  </a:lnTo>
                  <a:lnTo>
                    <a:pt x="0" y="903111"/>
                  </a:lnTo>
                  <a:close/>
                </a:path>
              </a:pathLst>
            </a:custGeom>
            <a:solidFill>
              <a:srgbClr val="F9E7E5"/>
            </a:solidFill>
            <a:ln cap="sq">
              <a:noFill/>
              <a:prstDash val="solid"/>
              <a:miter/>
            </a:ln>
          </p:spPr>
        </p:sp>
        <p:sp>
          <p:nvSpPr>
            <p:cNvPr name="TextBox 19" id="19"/>
            <p:cNvSpPr txBox="true"/>
            <p:nvPr/>
          </p:nvSpPr>
          <p:spPr>
            <a:xfrm>
              <a:off x="0" y="-57150"/>
              <a:ext cx="1254321" cy="960261"/>
            </a:xfrm>
            <a:prstGeom prst="rect">
              <a:avLst/>
            </a:prstGeom>
          </p:spPr>
          <p:txBody>
            <a:bodyPr anchor="ctr" rtlCol="false" tIns="254000" lIns="254000" bIns="254000" rIns="254000"/>
            <a:lstStyle/>
            <a:p>
              <a:pPr algn="ctr" marL="0" indent="0" lvl="0">
                <a:lnSpc>
                  <a:spcPts val="3920"/>
                </a:lnSpc>
              </a:pPr>
              <a:r>
                <a:rPr lang="en-US" b="true" sz="2800">
                  <a:solidFill>
                    <a:srgbClr val="152A51"/>
                  </a:solidFill>
                  <a:latin typeface="Open Sauce Medium"/>
                  <a:ea typeface="Open Sauce Medium"/>
                  <a:cs typeface="Open Sauce Medium"/>
                  <a:sym typeface="Open Sauce Medium"/>
                </a:rPr>
                <a:t>Data Visualisation</a:t>
              </a:r>
            </a:p>
          </p:txBody>
        </p:sp>
      </p:grpSp>
      <p:sp>
        <p:nvSpPr>
          <p:cNvPr name="Freeform 20" id="20"/>
          <p:cNvSpPr/>
          <p:nvPr/>
        </p:nvSpPr>
        <p:spPr>
          <a:xfrm flipH="false" flipV="false" rot="0">
            <a:off x="13875471" y="3882705"/>
            <a:ext cx="1172655" cy="1172655"/>
          </a:xfrm>
          <a:custGeom>
            <a:avLst/>
            <a:gdLst/>
            <a:ahLst/>
            <a:cxnLst/>
            <a:rect r="r" b="b" t="t" l="l"/>
            <a:pathLst>
              <a:path h="1172655" w="1172655">
                <a:moveTo>
                  <a:pt x="0" y="0"/>
                </a:moveTo>
                <a:lnTo>
                  <a:pt x="1172655" y="0"/>
                </a:lnTo>
                <a:lnTo>
                  <a:pt x="1172655" y="1172655"/>
                </a:lnTo>
                <a:lnTo>
                  <a:pt x="0" y="11726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1" id="21"/>
          <p:cNvGrpSpPr/>
          <p:nvPr/>
        </p:nvGrpSpPr>
        <p:grpSpPr>
          <a:xfrm rot="0">
            <a:off x="2363422" y="7399645"/>
            <a:ext cx="3154008" cy="2270885"/>
            <a:chOff x="0" y="0"/>
            <a:chExt cx="1254321" cy="903111"/>
          </a:xfrm>
        </p:grpSpPr>
        <p:sp>
          <p:nvSpPr>
            <p:cNvPr name="Freeform 22" id="22"/>
            <p:cNvSpPr/>
            <p:nvPr/>
          </p:nvSpPr>
          <p:spPr>
            <a:xfrm flipH="false" flipV="false" rot="0">
              <a:off x="0" y="0"/>
              <a:ext cx="1254321" cy="903111"/>
            </a:xfrm>
            <a:custGeom>
              <a:avLst/>
              <a:gdLst/>
              <a:ahLst/>
              <a:cxnLst/>
              <a:rect r="r" b="b" t="t" l="l"/>
              <a:pathLst>
                <a:path h="903111" w="1254321">
                  <a:moveTo>
                    <a:pt x="0" y="0"/>
                  </a:moveTo>
                  <a:lnTo>
                    <a:pt x="1254321" y="0"/>
                  </a:lnTo>
                  <a:lnTo>
                    <a:pt x="1254321" y="903111"/>
                  </a:lnTo>
                  <a:lnTo>
                    <a:pt x="0" y="903111"/>
                  </a:lnTo>
                  <a:close/>
                </a:path>
              </a:pathLst>
            </a:custGeom>
            <a:solidFill>
              <a:srgbClr val="F9E7E5"/>
            </a:solidFill>
            <a:ln cap="sq">
              <a:noFill/>
              <a:prstDash val="solid"/>
              <a:miter/>
            </a:ln>
          </p:spPr>
        </p:sp>
        <p:sp>
          <p:nvSpPr>
            <p:cNvPr name="TextBox 23" id="23"/>
            <p:cNvSpPr txBox="true"/>
            <p:nvPr/>
          </p:nvSpPr>
          <p:spPr>
            <a:xfrm>
              <a:off x="0" y="-66675"/>
              <a:ext cx="1254321" cy="969786"/>
            </a:xfrm>
            <a:prstGeom prst="rect">
              <a:avLst/>
            </a:prstGeom>
          </p:spPr>
          <p:txBody>
            <a:bodyPr anchor="ctr" rtlCol="false" tIns="254000" lIns="254000" bIns="254000" rIns="254000"/>
            <a:lstStyle/>
            <a:p>
              <a:pPr algn="ctr" marL="0" indent="0" lvl="0">
                <a:lnSpc>
                  <a:spcPts val="3919"/>
                </a:lnSpc>
              </a:pPr>
              <a:r>
                <a:rPr lang="en-US" b="true" sz="2799">
                  <a:solidFill>
                    <a:srgbClr val="152A51"/>
                  </a:solidFill>
                  <a:latin typeface="Open Sauce Medium"/>
                  <a:ea typeface="Open Sauce Medium"/>
                  <a:cs typeface="Open Sauce Medium"/>
                  <a:sym typeface="Open Sauce Medium"/>
                </a:rPr>
                <a:t>Remediate Imbalance using SMOTE</a:t>
              </a:r>
            </a:p>
          </p:txBody>
        </p:sp>
      </p:grpSp>
      <p:grpSp>
        <p:nvGrpSpPr>
          <p:cNvPr name="Group 24" id="24"/>
          <p:cNvGrpSpPr/>
          <p:nvPr/>
        </p:nvGrpSpPr>
        <p:grpSpPr>
          <a:xfrm rot="0">
            <a:off x="12798126" y="7399645"/>
            <a:ext cx="3154008" cy="2270885"/>
            <a:chOff x="0" y="0"/>
            <a:chExt cx="1254321" cy="903111"/>
          </a:xfrm>
        </p:grpSpPr>
        <p:sp>
          <p:nvSpPr>
            <p:cNvPr name="Freeform 25" id="25"/>
            <p:cNvSpPr/>
            <p:nvPr/>
          </p:nvSpPr>
          <p:spPr>
            <a:xfrm flipH="false" flipV="false" rot="0">
              <a:off x="0" y="0"/>
              <a:ext cx="1254321" cy="903111"/>
            </a:xfrm>
            <a:custGeom>
              <a:avLst/>
              <a:gdLst/>
              <a:ahLst/>
              <a:cxnLst/>
              <a:rect r="r" b="b" t="t" l="l"/>
              <a:pathLst>
                <a:path h="903111" w="1254321">
                  <a:moveTo>
                    <a:pt x="0" y="0"/>
                  </a:moveTo>
                  <a:lnTo>
                    <a:pt x="1254321" y="0"/>
                  </a:lnTo>
                  <a:lnTo>
                    <a:pt x="1254321" y="903111"/>
                  </a:lnTo>
                  <a:lnTo>
                    <a:pt x="0" y="903111"/>
                  </a:lnTo>
                  <a:close/>
                </a:path>
              </a:pathLst>
            </a:custGeom>
            <a:solidFill>
              <a:srgbClr val="F9E7E5"/>
            </a:solidFill>
            <a:ln cap="sq">
              <a:noFill/>
              <a:prstDash val="solid"/>
              <a:miter/>
            </a:ln>
          </p:spPr>
        </p:sp>
        <p:sp>
          <p:nvSpPr>
            <p:cNvPr name="TextBox 26" id="26"/>
            <p:cNvSpPr txBox="true"/>
            <p:nvPr/>
          </p:nvSpPr>
          <p:spPr>
            <a:xfrm>
              <a:off x="0" y="-66675"/>
              <a:ext cx="1254321" cy="969786"/>
            </a:xfrm>
            <a:prstGeom prst="rect">
              <a:avLst/>
            </a:prstGeom>
          </p:spPr>
          <p:txBody>
            <a:bodyPr anchor="ctr" rtlCol="false" tIns="254000" lIns="254000" bIns="254000" rIns="254000"/>
            <a:lstStyle/>
            <a:p>
              <a:pPr algn="ctr" marL="0" indent="0" lvl="0">
                <a:lnSpc>
                  <a:spcPts val="3919"/>
                </a:lnSpc>
                <a:spcBef>
                  <a:spcPct val="0"/>
                </a:spcBef>
              </a:pPr>
              <a:r>
                <a:rPr lang="en-US" b="true" sz="2799">
                  <a:solidFill>
                    <a:srgbClr val="152A51"/>
                  </a:solidFill>
                  <a:latin typeface="Open Sauce Medium"/>
                  <a:ea typeface="Open Sauce Medium"/>
                  <a:cs typeface="Open Sauce Medium"/>
                  <a:sym typeface="Open Sauce Medium"/>
                </a:rPr>
                <a:t>ML models</a:t>
              </a:r>
              <a:r>
                <a:rPr lang="en-US" b="true" sz="2799">
                  <a:solidFill>
                    <a:srgbClr val="152A51"/>
                  </a:solidFill>
                  <a:latin typeface="Open Sauce Medium"/>
                  <a:ea typeface="Open Sauce Medium"/>
                  <a:cs typeface="Open Sauce Medium"/>
                  <a:sym typeface="Open Sauce Medium"/>
                </a:rPr>
                <a:t> </a:t>
              </a:r>
            </a:p>
          </p:txBody>
        </p:sp>
      </p:grpSp>
      <p:grpSp>
        <p:nvGrpSpPr>
          <p:cNvPr name="Group 27" id="27"/>
          <p:cNvGrpSpPr/>
          <p:nvPr/>
        </p:nvGrpSpPr>
        <p:grpSpPr>
          <a:xfrm rot="0">
            <a:off x="9302238" y="7399645"/>
            <a:ext cx="3154008" cy="2270885"/>
            <a:chOff x="0" y="0"/>
            <a:chExt cx="1254321" cy="903111"/>
          </a:xfrm>
        </p:grpSpPr>
        <p:sp>
          <p:nvSpPr>
            <p:cNvPr name="Freeform 28" id="28"/>
            <p:cNvSpPr/>
            <p:nvPr/>
          </p:nvSpPr>
          <p:spPr>
            <a:xfrm flipH="false" flipV="false" rot="0">
              <a:off x="0" y="0"/>
              <a:ext cx="1254321" cy="903111"/>
            </a:xfrm>
            <a:custGeom>
              <a:avLst/>
              <a:gdLst/>
              <a:ahLst/>
              <a:cxnLst/>
              <a:rect r="r" b="b" t="t" l="l"/>
              <a:pathLst>
                <a:path h="903111" w="1254321">
                  <a:moveTo>
                    <a:pt x="0" y="0"/>
                  </a:moveTo>
                  <a:lnTo>
                    <a:pt x="1254321" y="0"/>
                  </a:lnTo>
                  <a:lnTo>
                    <a:pt x="1254321" y="903111"/>
                  </a:lnTo>
                  <a:lnTo>
                    <a:pt x="0" y="903111"/>
                  </a:lnTo>
                  <a:close/>
                </a:path>
              </a:pathLst>
            </a:custGeom>
            <a:solidFill>
              <a:srgbClr val="F9E7E5"/>
            </a:solidFill>
            <a:ln cap="sq">
              <a:noFill/>
              <a:prstDash val="solid"/>
              <a:miter/>
            </a:ln>
          </p:spPr>
        </p:sp>
        <p:sp>
          <p:nvSpPr>
            <p:cNvPr name="TextBox 29" id="29"/>
            <p:cNvSpPr txBox="true"/>
            <p:nvPr/>
          </p:nvSpPr>
          <p:spPr>
            <a:xfrm>
              <a:off x="0" y="-66675"/>
              <a:ext cx="1254321" cy="969786"/>
            </a:xfrm>
            <a:prstGeom prst="rect">
              <a:avLst/>
            </a:prstGeom>
          </p:spPr>
          <p:txBody>
            <a:bodyPr anchor="ctr" rtlCol="false" tIns="254000" lIns="254000" bIns="254000" rIns="254000"/>
            <a:lstStyle/>
            <a:p>
              <a:pPr algn="ctr" marL="0" indent="0" lvl="0">
                <a:lnSpc>
                  <a:spcPts val="3919"/>
                </a:lnSpc>
                <a:spcBef>
                  <a:spcPct val="0"/>
                </a:spcBef>
              </a:pPr>
              <a:r>
                <a:rPr lang="en-US" b="true" sz="2799">
                  <a:solidFill>
                    <a:srgbClr val="152A51"/>
                  </a:solidFill>
                  <a:latin typeface="Open Sauce Medium"/>
                  <a:ea typeface="Open Sauce Medium"/>
                  <a:cs typeface="Open Sauce Medium"/>
                  <a:sym typeface="Open Sauce Medium"/>
                </a:rPr>
                <a:t>Feature engineering</a:t>
              </a:r>
            </a:p>
          </p:txBody>
        </p:sp>
      </p:grpSp>
      <p:sp>
        <p:nvSpPr>
          <p:cNvPr name="Freeform 30" id="30"/>
          <p:cNvSpPr/>
          <p:nvPr/>
        </p:nvSpPr>
        <p:spPr>
          <a:xfrm flipH="false" flipV="false" rot="0">
            <a:off x="3354098" y="6813318"/>
            <a:ext cx="1172655" cy="1172655"/>
          </a:xfrm>
          <a:custGeom>
            <a:avLst/>
            <a:gdLst/>
            <a:ahLst/>
            <a:cxnLst/>
            <a:rect r="r" b="b" t="t" l="l"/>
            <a:pathLst>
              <a:path h="1172655" w="1172655">
                <a:moveTo>
                  <a:pt x="0" y="0"/>
                </a:moveTo>
                <a:lnTo>
                  <a:pt x="1172655" y="0"/>
                </a:lnTo>
                <a:lnTo>
                  <a:pt x="1172655" y="1172655"/>
                </a:lnTo>
                <a:lnTo>
                  <a:pt x="0" y="11726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1" id="31"/>
          <p:cNvSpPr/>
          <p:nvPr/>
        </p:nvSpPr>
        <p:spPr>
          <a:xfrm flipH="false" flipV="false" rot="0">
            <a:off x="10293981" y="6813318"/>
            <a:ext cx="1170523" cy="1172655"/>
          </a:xfrm>
          <a:custGeom>
            <a:avLst/>
            <a:gdLst/>
            <a:ahLst/>
            <a:cxnLst/>
            <a:rect r="r" b="b" t="t" l="l"/>
            <a:pathLst>
              <a:path h="1172655" w="1170523">
                <a:moveTo>
                  <a:pt x="0" y="0"/>
                </a:moveTo>
                <a:lnTo>
                  <a:pt x="1170522" y="0"/>
                </a:lnTo>
                <a:lnTo>
                  <a:pt x="1170522" y="1172655"/>
                </a:lnTo>
                <a:lnTo>
                  <a:pt x="0" y="11726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2" id="32"/>
          <p:cNvGrpSpPr/>
          <p:nvPr/>
        </p:nvGrpSpPr>
        <p:grpSpPr>
          <a:xfrm rot="0">
            <a:off x="5837732" y="7361396"/>
            <a:ext cx="3154008" cy="2270885"/>
            <a:chOff x="0" y="0"/>
            <a:chExt cx="1254321" cy="903111"/>
          </a:xfrm>
        </p:grpSpPr>
        <p:sp>
          <p:nvSpPr>
            <p:cNvPr name="Freeform 33" id="33"/>
            <p:cNvSpPr/>
            <p:nvPr/>
          </p:nvSpPr>
          <p:spPr>
            <a:xfrm flipH="false" flipV="false" rot="0">
              <a:off x="0" y="0"/>
              <a:ext cx="1254321" cy="903111"/>
            </a:xfrm>
            <a:custGeom>
              <a:avLst/>
              <a:gdLst/>
              <a:ahLst/>
              <a:cxnLst/>
              <a:rect r="r" b="b" t="t" l="l"/>
              <a:pathLst>
                <a:path h="903111" w="1254321">
                  <a:moveTo>
                    <a:pt x="0" y="0"/>
                  </a:moveTo>
                  <a:lnTo>
                    <a:pt x="1254321" y="0"/>
                  </a:lnTo>
                  <a:lnTo>
                    <a:pt x="1254321" y="903111"/>
                  </a:lnTo>
                  <a:lnTo>
                    <a:pt x="0" y="903111"/>
                  </a:lnTo>
                  <a:close/>
                </a:path>
              </a:pathLst>
            </a:custGeom>
            <a:solidFill>
              <a:srgbClr val="F9E7E5"/>
            </a:solidFill>
            <a:ln cap="sq">
              <a:noFill/>
              <a:prstDash val="solid"/>
              <a:miter/>
            </a:ln>
          </p:spPr>
        </p:sp>
        <p:sp>
          <p:nvSpPr>
            <p:cNvPr name="TextBox 34" id="34"/>
            <p:cNvSpPr txBox="true"/>
            <p:nvPr/>
          </p:nvSpPr>
          <p:spPr>
            <a:xfrm>
              <a:off x="0" y="-66675"/>
              <a:ext cx="1254321" cy="969786"/>
            </a:xfrm>
            <a:prstGeom prst="rect">
              <a:avLst/>
            </a:prstGeom>
          </p:spPr>
          <p:txBody>
            <a:bodyPr anchor="ctr" rtlCol="false" tIns="254000" lIns="254000" bIns="254000" rIns="254000"/>
            <a:lstStyle/>
            <a:p>
              <a:pPr algn="ctr" marL="0" indent="0" lvl="0">
                <a:lnSpc>
                  <a:spcPts val="3919"/>
                </a:lnSpc>
              </a:pPr>
              <a:r>
                <a:rPr lang="en-US" b="true" sz="2799">
                  <a:solidFill>
                    <a:srgbClr val="152A51"/>
                  </a:solidFill>
                  <a:latin typeface="Open Sauce Medium"/>
                  <a:ea typeface="Open Sauce Medium"/>
                  <a:cs typeface="Open Sauce Medium"/>
                  <a:sym typeface="Open Sauce Medium"/>
                </a:rPr>
                <a:t>One Hot encoding</a:t>
              </a:r>
            </a:p>
          </p:txBody>
        </p:sp>
      </p:grpSp>
      <p:sp>
        <p:nvSpPr>
          <p:cNvPr name="Freeform 35" id="35"/>
          <p:cNvSpPr/>
          <p:nvPr/>
        </p:nvSpPr>
        <p:spPr>
          <a:xfrm flipH="false" flipV="false" rot="0">
            <a:off x="6936075" y="6886718"/>
            <a:ext cx="947517" cy="1025855"/>
          </a:xfrm>
          <a:custGeom>
            <a:avLst/>
            <a:gdLst/>
            <a:ahLst/>
            <a:cxnLst/>
            <a:rect r="r" b="b" t="t" l="l"/>
            <a:pathLst>
              <a:path h="1025855" w="947517">
                <a:moveTo>
                  <a:pt x="0" y="0"/>
                </a:moveTo>
                <a:lnTo>
                  <a:pt x="947517" y="0"/>
                </a:lnTo>
                <a:lnTo>
                  <a:pt x="947517" y="1025855"/>
                </a:lnTo>
                <a:lnTo>
                  <a:pt x="0" y="10258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6" id="36"/>
          <p:cNvSpPr/>
          <p:nvPr/>
        </p:nvSpPr>
        <p:spPr>
          <a:xfrm flipH="false" flipV="false" rot="0">
            <a:off x="13761247" y="6813318"/>
            <a:ext cx="1172655" cy="1172655"/>
          </a:xfrm>
          <a:custGeom>
            <a:avLst/>
            <a:gdLst/>
            <a:ahLst/>
            <a:cxnLst/>
            <a:rect r="r" b="b" t="t" l="l"/>
            <a:pathLst>
              <a:path h="1172655" w="1172655">
                <a:moveTo>
                  <a:pt x="0" y="0"/>
                </a:moveTo>
                <a:lnTo>
                  <a:pt x="1172655" y="0"/>
                </a:lnTo>
                <a:lnTo>
                  <a:pt x="1172655" y="1172655"/>
                </a:lnTo>
                <a:lnTo>
                  <a:pt x="0" y="11726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7" id="37"/>
          <p:cNvGrpSpPr/>
          <p:nvPr/>
        </p:nvGrpSpPr>
        <p:grpSpPr>
          <a:xfrm rot="0">
            <a:off x="14237018" y="4152900"/>
            <a:ext cx="507682" cy="681038"/>
            <a:chOff x="0" y="0"/>
            <a:chExt cx="676910" cy="908050"/>
          </a:xfrm>
        </p:grpSpPr>
        <p:sp>
          <p:nvSpPr>
            <p:cNvPr name="Freeform 38" id="38"/>
            <p:cNvSpPr/>
            <p:nvPr/>
          </p:nvSpPr>
          <p:spPr>
            <a:xfrm flipH="false" flipV="false" rot="0">
              <a:off x="48260" y="45720"/>
              <a:ext cx="586740" cy="814070"/>
            </a:xfrm>
            <a:custGeom>
              <a:avLst/>
              <a:gdLst/>
              <a:ahLst/>
              <a:cxnLst/>
              <a:rect r="r" b="b" t="t" l="l"/>
              <a:pathLst>
                <a:path h="814070" w="586740">
                  <a:moveTo>
                    <a:pt x="156210" y="426720"/>
                  </a:moveTo>
                  <a:cubicBezTo>
                    <a:pt x="328930" y="504190"/>
                    <a:pt x="347980" y="537210"/>
                    <a:pt x="359410" y="570230"/>
                  </a:cubicBezTo>
                  <a:cubicBezTo>
                    <a:pt x="369570" y="603250"/>
                    <a:pt x="369570" y="648970"/>
                    <a:pt x="364490" y="678180"/>
                  </a:cubicBezTo>
                  <a:cubicBezTo>
                    <a:pt x="360680" y="699770"/>
                    <a:pt x="358140" y="718820"/>
                    <a:pt x="344170" y="732790"/>
                  </a:cubicBezTo>
                  <a:cubicBezTo>
                    <a:pt x="328930" y="748030"/>
                    <a:pt x="295910" y="763270"/>
                    <a:pt x="273050" y="760730"/>
                  </a:cubicBezTo>
                  <a:cubicBezTo>
                    <a:pt x="251460" y="758190"/>
                    <a:pt x="226060" y="744220"/>
                    <a:pt x="210820" y="717550"/>
                  </a:cubicBezTo>
                  <a:cubicBezTo>
                    <a:pt x="177800" y="661670"/>
                    <a:pt x="209550" y="455930"/>
                    <a:pt x="185420" y="384810"/>
                  </a:cubicBezTo>
                  <a:cubicBezTo>
                    <a:pt x="172720" y="345440"/>
                    <a:pt x="142240" y="334010"/>
                    <a:pt x="133350" y="303530"/>
                  </a:cubicBezTo>
                  <a:cubicBezTo>
                    <a:pt x="121920" y="267970"/>
                    <a:pt x="140970" y="207010"/>
                    <a:pt x="129540" y="182880"/>
                  </a:cubicBezTo>
                  <a:cubicBezTo>
                    <a:pt x="121920" y="168910"/>
                    <a:pt x="105410" y="168910"/>
                    <a:pt x="96520" y="156210"/>
                  </a:cubicBezTo>
                  <a:cubicBezTo>
                    <a:pt x="87630" y="142240"/>
                    <a:pt x="80010" y="114300"/>
                    <a:pt x="80010" y="96520"/>
                  </a:cubicBezTo>
                  <a:cubicBezTo>
                    <a:pt x="80010" y="82550"/>
                    <a:pt x="85090" y="69850"/>
                    <a:pt x="92710" y="57150"/>
                  </a:cubicBezTo>
                  <a:cubicBezTo>
                    <a:pt x="102870" y="43180"/>
                    <a:pt x="118110" y="29210"/>
                    <a:pt x="142240" y="20320"/>
                  </a:cubicBezTo>
                  <a:cubicBezTo>
                    <a:pt x="190500" y="2540"/>
                    <a:pt x="321310" y="0"/>
                    <a:pt x="384810" y="5080"/>
                  </a:cubicBezTo>
                  <a:cubicBezTo>
                    <a:pt x="425450" y="7620"/>
                    <a:pt x="457200" y="7620"/>
                    <a:pt x="485140" y="26670"/>
                  </a:cubicBezTo>
                  <a:cubicBezTo>
                    <a:pt x="514350" y="45720"/>
                    <a:pt x="542290" y="87630"/>
                    <a:pt x="554990" y="123190"/>
                  </a:cubicBezTo>
                  <a:cubicBezTo>
                    <a:pt x="566420" y="153670"/>
                    <a:pt x="570230" y="190500"/>
                    <a:pt x="561340" y="223520"/>
                  </a:cubicBezTo>
                  <a:cubicBezTo>
                    <a:pt x="549910" y="260350"/>
                    <a:pt x="514350" y="306070"/>
                    <a:pt x="482600" y="330200"/>
                  </a:cubicBezTo>
                  <a:cubicBezTo>
                    <a:pt x="454660" y="351790"/>
                    <a:pt x="426720" y="360680"/>
                    <a:pt x="384810" y="369570"/>
                  </a:cubicBezTo>
                  <a:cubicBezTo>
                    <a:pt x="321310" y="382270"/>
                    <a:pt x="196850" y="387350"/>
                    <a:pt x="130810" y="372110"/>
                  </a:cubicBezTo>
                  <a:cubicBezTo>
                    <a:pt x="86360" y="363220"/>
                    <a:pt x="45720" y="346710"/>
                    <a:pt x="24130" y="320040"/>
                  </a:cubicBezTo>
                  <a:cubicBezTo>
                    <a:pt x="6350" y="298450"/>
                    <a:pt x="0" y="265430"/>
                    <a:pt x="2540" y="236220"/>
                  </a:cubicBezTo>
                  <a:cubicBezTo>
                    <a:pt x="5080" y="200660"/>
                    <a:pt x="27940" y="144780"/>
                    <a:pt x="53340" y="123190"/>
                  </a:cubicBezTo>
                  <a:cubicBezTo>
                    <a:pt x="74930" y="105410"/>
                    <a:pt x="107950" y="105410"/>
                    <a:pt x="138430" y="101600"/>
                  </a:cubicBezTo>
                  <a:cubicBezTo>
                    <a:pt x="168910" y="97790"/>
                    <a:pt x="200660" y="92710"/>
                    <a:pt x="236220" y="100330"/>
                  </a:cubicBezTo>
                  <a:cubicBezTo>
                    <a:pt x="279400" y="109220"/>
                    <a:pt x="351790" y="128270"/>
                    <a:pt x="378460" y="165100"/>
                  </a:cubicBezTo>
                  <a:cubicBezTo>
                    <a:pt x="406400" y="204470"/>
                    <a:pt x="377190" y="292100"/>
                    <a:pt x="394970" y="335280"/>
                  </a:cubicBezTo>
                  <a:cubicBezTo>
                    <a:pt x="408940" y="367030"/>
                    <a:pt x="443230" y="374650"/>
                    <a:pt x="455930" y="407670"/>
                  </a:cubicBezTo>
                  <a:cubicBezTo>
                    <a:pt x="474980" y="455930"/>
                    <a:pt x="472440" y="565150"/>
                    <a:pt x="468630" y="605790"/>
                  </a:cubicBezTo>
                  <a:cubicBezTo>
                    <a:pt x="466090" y="624840"/>
                    <a:pt x="464820" y="635000"/>
                    <a:pt x="458470" y="647700"/>
                  </a:cubicBezTo>
                  <a:cubicBezTo>
                    <a:pt x="452120" y="659130"/>
                    <a:pt x="441960" y="671830"/>
                    <a:pt x="430530" y="679450"/>
                  </a:cubicBezTo>
                  <a:cubicBezTo>
                    <a:pt x="419100" y="687070"/>
                    <a:pt x="403860" y="693420"/>
                    <a:pt x="389890" y="694690"/>
                  </a:cubicBezTo>
                  <a:cubicBezTo>
                    <a:pt x="377190" y="695960"/>
                    <a:pt x="360680" y="694690"/>
                    <a:pt x="347980" y="689610"/>
                  </a:cubicBezTo>
                  <a:cubicBezTo>
                    <a:pt x="335280" y="684530"/>
                    <a:pt x="322580" y="676910"/>
                    <a:pt x="312420" y="665480"/>
                  </a:cubicBezTo>
                  <a:cubicBezTo>
                    <a:pt x="302260" y="651510"/>
                    <a:pt x="288290" y="607060"/>
                    <a:pt x="290830" y="605790"/>
                  </a:cubicBezTo>
                  <a:cubicBezTo>
                    <a:pt x="293370" y="604520"/>
                    <a:pt x="350520" y="679450"/>
                    <a:pt x="342900" y="688340"/>
                  </a:cubicBezTo>
                  <a:cubicBezTo>
                    <a:pt x="332740" y="702310"/>
                    <a:pt x="180340" y="609600"/>
                    <a:pt x="154940" y="621030"/>
                  </a:cubicBezTo>
                  <a:cubicBezTo>
                    <a:pt x="143510" y="626110"/>
                    <a:pt x="148590" y="650240"/>
                    <a:pt x="139700" y="655320"/>
                  </a:cubicBezTo>
                  <a:cubicBezTo>
                    <a:pt x="130810" y="659130"/>
                    <a:pt x="111760" y="650240"/>
                    <a:pt x="99060" y="642620"/>
                  </a:cubicBezTo>
                  <a:cubicBezTo>
                    <a:pt x="87630" y="636270"/>
                    <a:pt x="76200" y="624840"/>
                    <a:pt x="68580" y="613410"/>
                  </a:cubicBezTo>
                  <a:cubicBezTo>
                    <a:pt x="60960" y="600710"/>
                    <a:pt x="55880" y="586740"/>
                    <a:pt x="55880" y="572770"/>
                  </a:cubicBezTo>
                  <a:cubicBezTo>
                    <a:pt x="55880" y="553720"/>
                    <a:pt x="63500" y="527050"/>
                    <a:pt x="73660" y="511810"/>
                  </a:cubicBezTo>
                  <a:cubicBezTo>
                    <a:pt x="81280" y="499110"/>
                    <a:pt x="91440" y="494030"/>
                    <a:pt x="106680" y="485140"/>
                  </a:cubicBezTo>
                  <a:cubicBezTo>
                    <a:pt x="135890" y="468630"/>
                    <a:pt x="215900" y="466090"/>
                    <a:pt x="243840" y="440690"/>
                  </a:cubicBezTo>
                  <a:cubicBezTo>
                    <a:pt x="264160" y="420370"/>
                    <a:pt x="254000" y="379730"/>
                    <a:pt x="273050" y="363220"/>
                  </a:cubicBezTo>
                  <a:cubicBezTo>
                    <a:pt x="292100" y="346710"/>
                    <a:pt x="326390" y="341630"/>
                    <a:pt x="355600" y="342900"/>
                  </a:cubicBezTo>
                  <a:cubicBezTo>
                    <a:pt x="392430" y="344170"/>
                    <a:pt x="439420" y="354330"/>
                    <a:pt x="473710" y="377190"/>
                  </a:cubicBezTo>
                  <a:cubicBezTo>
                    <a:pt x="514350" y="403860"/>
                    <a:pt x="565150" y="463550"/>
                    <a:pt x="577850" y="504190"/>
                  </a:cubicBezTo>
                  <a:cubicBezTo>
                    <a:pt x="586740" y="534670"/>
                    <a:pt x="579120" y="568960"/>
                    <a:pt x="566420" y="593090"/>
                  </a:cubicBezTo>
                  <a:cubicBezTo>
                    <a:pt x="554990" y="615950"/>
                    <a:pt x="537210" y="637540"/>
                    <a:pt x="506730" y="646430"/>
                  </a:cubicBezTo>
                  <a:cubicBezTo>
                    <a:pt x="453390" y="662940"/>
                    <a:pt x="288290" y="584200"/>
                    <a:pt x="251460" y="615950"/>
                  </a:cubicBezTo>
                  <a:cubicBezTo>
                    <a:pt x="226060" y="637540"/>
                    <a:pt x="255270" y="715010"/>
                    <a:pt x="247650" y="744220"/>
                  </a:cubicBezTo>
                  <a:cubicBezTo>
                    <a:pt x="242570" y="760730"/>
                    <a:pt x="238760" y="770890"/>
                    <a:pt x="227330" y="782320"/>
                  </a:cubicBezTo>
                  <a:cubicBezTo>
                    <a:pt x="214630" y="795020"/>
                    <a:pt x="189230" y="807720"/>
                    <a:pt x="171450" y="811530"/>
                  </a:cubicBezTo>
                  <a:cubicBezTo>
                    <a:pt x="157480" y="814070"/>
                    <a:pt x="142240" y="810260"/>
                    <a:pt x="129540" y="806450"/>
                  </a:cubicBezTo>
                  <a:cubicBezTo>
                    <a:pt x="116840" y="801370"/>
                    <a:pt x="104140" y="793750"/>
                    <a:pt x="95250" y="781050"/>
                  </a:cubicBezTo>
                  <a:cubicBezTo>
                    <a:pt x="83820" y="767080"/>
                    <a:pt x="68580" y="742950"/>
                    <a:pt x="72390" y="722630"/>
                  </a:cubicBezTo>
                  <a:cubicBezTo>
                    <a:pt x="78740" y="694690"/>
                    <a:pt x="139700" y="665480"/>
                    <a:pt x="156210" y="635000"/>
                  </a:cubicBezTo>
                  <a:cubicBezTo>
                    <a:pt x="170180" y="610870"/>
                    <a:pt x="171450" y="593090"/>
                    <a:pt x="175260" y="558800"/>
                  </a:cubicBezTo>
                  <a:cubicBezTo>
                    <a:pt x="184150" y="491490"/>
                    <a:pt x="156210" y="311150"/>
                    <a:pt x="173990" y="256540"/>
                  </a:cubicBezTo>
                  <a:cubicBezTo>
                    <a:pt x="181610" y="232410"/>
                    <a:pt x="193040" y="220980"/>
                    <a:pt x="208280" y="212090"/>
                  </a:cubicBezTo>
                  <a:cubicBezTo>
                    <a:pt x="223520" y="201930"/>
                    <a:pt x="245110" y="195580"/>
                    <a:pt x="262890" y="196850"/>
                  </a:cubicBezTo>
                  <a:cubicBezTo>
                    <a:pt x="280670" y="196850"/>
                    <a:pt x="302260" y="204470"/>
                    <a:pt x="316230" y="217170"/>
                  </a:cubicBezTo>
                  <a:cubicBezTo>
                    <a:pt x="332740" y="233680"/>
                    <a:pt x="349250" y="270510"/>
                    <a:pt x="346710" y="294640"/>
                  </a:cubicBezTo>
                  <a:cubicBezTo>
                    <a:pt x="344170" y="318770"/>
                    <a:pt x="321310" y="351790"/>
                    <a:pt x="299720" y="363220"/>
                  </a:cubicBezTo>
                  <a:cubicBezTo>
                    <a:pt x="278130" y="374650"/>
                    <a:pt x="238760" y="374650"/>
                    <a:pt x="217170" y="363220"/>
                  </a:cubicBezTo>
                  <a:cubicBezTo>
                    <a:pt x="195580" y="351790"/>
                    <a:pt x="173990" y="317500"/>
                    <a:pt x="170180" y="294640"/>
                  </a:cubicBezTo>
                  <a:cubicBezTo>
                    <a:pt x="166370" y="275590"/>
                    <a:pt x="172720" y="254000"/>
                    <a:pt x="181610" y="238760"/>
                  </a:cubicBezTo>
                  <a:cubicBezTo>
                    <a:pt x="191770" y="223520"/>
                    <a:pt x="207010" y="208280"/>
                    <a:pt x="226060" y="201930"/>
                  </a:cubicBezTo>
                  <a:cubicBezTo>
                    <a:pt x="247650" y="195580"/>
                    <a:pt x="288290" y="200660"/>
                    <a:pt x="308610" y="212090"/>
                  </a:cubicBezTo>
                  <a:cubicBezTo>
                    <a:pt x="325120" y="220980"/>
                    <a:pt x="334010" y="232410"/>
                    <a:pt x="342900" y="256540"/>
                  </a:cubicBezTo>
                  <a:cubicBezTo>
                    <a:pt x="361950" y="313690"/>
                    <a:pt x="356870" y="508000"/>
                    <a:pt x="342900" y="582930"/>
                  </a:cubicBezTo>
                  <a:cubicBezTo>
                    <a:pt x="336550" y="623570"/>
                    <a:pt x="323850" y="647700"/>
                    <a:pt x="309880" y="674370"/>
                  </a:cubicBezTo>
                  <a:cubicBezTo>
                    <a:pt x="297180" y="699770"/>
                    <a:pt x="284480" y="720090"/>
                    <a:pt x="262890" y="740410"/>
                  </a:cubicBezTo>
                  <a:cubicBezTo>
                    <a:pt x="238760" y="765810"/>
                    <a:pt x="168910" y="811530"/>
                    <a:pt x="166370" y="807720"/>
                  </a:cubicBezTo>
                  <a:cubicBezTo>
                    <a:pt x="163830" y="805180"/>
                    <a:pt x="243840" y="718820"/>
                    <a:pt x="250190" y="722630"/>
                  </a:cubicBezTo>
                  <a:cubicBezTo>
                    <a:pt x="254000" y="725170"/>
                    <a:pt x="246380" y="751840"/>
                    <a:pt x="240030" y="764540"/>
                  </a:cubicBezTo>
                  <a:cubicBezTo>
                    <a:pt x="233680" y="775970"/>
                    <a:pt x="223520" y="788670"/>
                    <a:pt x="212090" y="796290"/>
                  </a:cubicBezTo>
                  <a:cubicBezTo>
                    <a:pt x="200660" y="803910"/>
                    <a:pt x="185420" y="808990"/>
                    <a:pt x="171450" y="811530"/>
                  </a:cubicBezTo>
                  <a:cubicBezTo>
                    <a:pt x="158750" y="812800"/>
                    <a:pt x="143510" y="811530"/>
                    <a:pt x="129540" y="806450"/>
                  </a:cubicBezTo>
                  <a:cubicBezTo>
                    <a:pt x="113030" y="798830"/>
                    <a:pt x="93980" y="786130"/>
                    <a:pt x="82550" y="764540"/>
                  </a:cubicBezTo>
                  <a:cubicBezTo>
                    <a:pt x="64770" y="726440"/>
                    <a:pt x="68580" y="626110"/>
                    <a:pt x="73660" y="576580"/>
                  </a:cubicBezTo>
                  <a:cubicBezTo>
                    <a:pt x="77470" y="542290"/>
                    <a:pt x="78740" y="513080"/>
                    <a:pt x="96520" y="491490"/>
                  </a:cubicBezTo>
                  <a:cubicBezTo>
                    <a:pt x="118110" y="464820"/>
                    <a:pt x="161290" y="447040"/>
                    <a:pt x="203200" y="438150"/>
                  </a:cubicBezTo>
                  <a:cubicBezTo>
                    <a:pt x="257810" y="426720"/>
                    <a:pt x="355600" y="430530"/>
                    <a:pt x="401320" y="445770"/>
                  </a:cubicBezTo>
                  <a:cubicBezTo>
                    <a:pt x="430530" y="455930"/>
                    <a:pt x="461010" y="472440"/>
                    <a:pt x="463550" y="491490"/>
                  </a:cubicBezTo>
                  <a:cubicBezTo>
                    <a:pt x="467360" y="511810"/>
                    <a:pt x="424180" y="566420"/>
                    <a:pt x="412750" y="565150"/>
                  </a:cubicBezTo>
                  <a:cubicBezTo>
                    <a:pt x="401320" y="562610"/>
                    <a:pt x="402590" y="485140"/>
                    <a:pt x="392430" y="483870"/>
                  </a:cubicBezTo>
                  <a:cubicBezTo>
                    <a:pt x="381000" y="482600"/>
                    <a:pt x="364490" y="541020"/>
                    <a:pt x="345440" y="566420"/>
                  </a:cubicBezTo>
                  <a:cubicBezTo>
                    <a:pt x="326390" y="594360"/>
                    <a:pt x="306070" y="627380"/>
                    <a:pt x="274320" y="641350"/>
                  </a:cubicBezTo>
                  <a:cubicBezTo>
                    <a:pt x="238760" y="659130"/>
                    <a:pt x="171450" y="657860"/>
                    <a:pt x="139700" y="655320"/>
                  </a:cubicBezTo>
                  <a:cubicBezTo>
                    <a:pt x="121920" y="652780"/>
                    <a:pt x="111760" y="651510"/>
                    <a:pt x="99060" y="642620"/>
                  </a:cubicBezTo>
                  <a:cubicBezTo>
                    <a:pt x="83820" y="632460"/>
                    <a:pt x="66040" y="612140"/>
                    <a:pt x="59690" y="593090"/>
                  </a:cubicBezTo>
                  <a:cubicBezTo>
                    <a:pt x="53340" y="575310"/>
                    <a:pt x="54610" y="548640"/>
                    <a:pt x="62230" y="530860"/>
                  </a:cubicBezTo>
                  <a:cubicBezTo>
                    <a:pt x="71120" y="511810"/>
                    <a:pt x="87630" y="495300"/>
                    <a:pt x="106680" y="485140"/>
                  </a:cubicBezTo>
                  <a:cubicBezTo>
                    <a:pt x="128270" y="472440"/>
                    <a:pt x="154940" y="464820"/>
                    <a:pt x="187960" y="464820"/>
                  </a:cubicBezTo>
                  <a:cubicBezTo>
                    <a:pt x="240030" y="464820"/>
                    <a:pt x="339090" y="486410"/>
                    <a:pt x="387350" y="516890"/>
                  </a:cubicBezTo>
                  <a:cubicBezTo>
                    <a:pt x="425450" y="539750"/>
                    <a:pt x="462280" y="585470"/>
                    <a:pt x="468630" y="605790"/>
                  </a:cubicBezTo>
                  <a:cubicBezTo>
                    <a:pt x="471170" y="614680"/>
                    <a:pt x="468630" y="619760"/>
                    <a:pt x="466090" y="627380"/>
                  </a:cubicBezTo>
                  <a:cubicBezTo>
                    <a:pt x="461010" y="641350"/>
                    <a:pt x="444500" y="668020"/>
                    <a:pt x="430530" y="679450"/>
                  </a:cubicBezTo>
                  <a:cubicBezTo>
                    <a:pt x="417830" y="688340"/>
                    <a:pt x="405130" y="693420"/>
                    <a:pt x="389890" y="694690"/>
                  </a:cubicBezTo>
                  <a:cubicBezTo>
                    <a:pt x="372110" y="695960"/>
                    <a:pt x="344170" y="688340"/>
                    <a:pt x="328930" y="679450"/>
                  </a:cubicBezTo>
                  <a:cubicBezTo>
                    <a:pt x="316230" y="671830"/>
                    <a:pt x="307340" y="664210"/>
                    <a:pt x="300990" y="647700"/>
                  </a:cubicBezTo>
                  <a:cubicBezTo>
                    <a:pt x="287020" y="613410"/>
                    <a:pt x="309880" y="514350"/>
                    <a:pt x="293370" y="467360"/>
                  </a:cubicBezTo>
                  <a:cubicBezTo>
                    <a:pt x="280670" y="433070"/>
                    <a:pt x="240030" y="419100"/>
                    <a:pt x="229870" y="387350"/>
                  </a:cubicBezTo>
                  <a:cubicBezTo>
                    <a:pt x="219710" y="355600"/>
                    <a:pt x="254000" y="293370"/>
                    <a:pt x="236220" y="276860"/>
                  </a:cubicBezTo>
                  <a:cubicBezTo>
                    <a:pt x="220980" y="260350"/>
                    <a:pt x="153670" y="292100"/>
                    <a:pt x="140970" y="278130"/>
                  </a:cubicBezTo>
                  <a:cubicBezTo>
                    <a:pt x="129540" y="264160"/>
                    <a:pt x="137160" y="213360"/>
                    <a:pt x="156210" y="196850"/>
                  </a:cubicBezTo>
                  <a:cubicBezTo>
                    <a:pt x="185420" y="172720"/>
                    <a:pt x="298450" y="209550"/>
                    <a:pt x="344170" y="196850"/>
                  </a:cubicBezTo>
                  <a:cubicBezTo>
                    <a:pt x="373380" y="187960"/>
                    <a:pt x="412750" y="160020"/>
                    <a:pt x="411480" y="156210"/>
                  </a:cubicBezTo>
                  <a:cubicBezTo>
                    <a:pt x="410210" y="153670"/>
                    <a:pt x="368300" y="172720"/>
                    <a:pt x="336550" y="177800"/>
                  </a:cubicBezTo>
                  <a:cubicBezTo>
                    <a:pt x="285750" y="185420"/>
                    <a:pt x="160020" y="191770"/>
                    <a:pt x="129540" y="182880"/>
                  </a:cubicBezTo>
                  <a:cubicBezTo>
                    <a:pt x="119380" y="180340"/>
                    <a:pt x="118110" y="177800"/>
                    <a:pt x="111760" y="171450"/>
                  </a:cubicBezTo>
                  <a:cubicBezTo>
                    <a:pt x="101600" y="161290"/>
                    <a:pt x="83820" y="137160"/>
                    <a:pt x="81280" y="118110"/>
                  </a:cubicBezTo>
                  <a:cubicBezTo>
                    <a:pt x="77470" y="99060"/>
                    <a:pt x="82550" y="73660"/>
                    <a:pt x="92710" y="57150"/>
                  </a:cubicBezTo>
                  <a:cubicBezTo>
                    <a:pt x="102870" y="41910"/>
                    <a:pt x="123190" y="25400"/>
                    <a:pt x="142240" y="20320"/>
                  </a:cubicBezTo>
                  <a:cubicBezTo>
                    <a:pt x="161290" y="15240"/>
                    <a:pt x="185420" y="16510"/>
                    <a:pt x="203200" y="25400"/>
                  </a:cubicBezTo>
                  <a:cubicBezTo>
                    <a:pt x="223520" y="35560"/>
                    <a:pt x="238760" y="60960"/>
                    <a:pt x="252730" y="85090"/>
                  </a:cubicBezTo>
                  <a:cubicBezTo>
                    <a:pt x="271780" y="116840"/>
                    <a:pt x="288290" y="167640"/>
                    <a:pt x="295910" y="204470"/>
                  </a:cubicBezTo>
                  <a:cubicBezTo>
                    <a:pt x="303530" y="232410"/>
                    <a:pt x="295910" y="256540"/>
                    <a:pt x="304800" y="283210"/>
                  </a:cubicBezTo>
                  <a:cubicBezTo>
                    <a:pt x="313690" y="312420"/>
                    <a:pt x="342900" y="339090"/>
                    <a:pt x="353060" y="372110"/>
                  </a:cubicBezTo>
                  <a:cubicBezTo>
                    <a:pt x="364490" y="408940"/>
                    <a:pt x="364490" y="449580"/>
                    <a:pt x="367030" y="496570"/>
                  </a:cubicBezTo>
                  <a:cubicBezTo>
                    <a:pt x="369570" y="556260"/>
                    <a:pt x="379730" y="652780"/>
                    <a:pt x="361950" y="697230"/>
                  </a:cubicBezTo>
                  <a:cubicBezTo>
                    <a:pt x="351790" y="725170"/>
                    <a:pt x="334010" y="746760"/>
                    <a:pt x="312420" y="755650"/>
                  </a:cubicBezTo>
                  <a:cubicBezTo>
                    <a:pt x="292100" y="763270"/>
                    <a:pt x="254000" y="755650"/>
                    <a:pt x="236220" y="746760"/>
                  </a:cubicBezTo>
                  <a:cubicBezTo>
                    <a:pt x="223520" y="740410"/>
                    <a:pt x="218440" y="732790"/>
                    <a:pt x="210820" y="717550"/>
                  </a:cubicBezTo>
                  <a:cubicBezTo>
                    <a:pt x="195580" y="692150"/>
                    <a:pt x="196850" y="615950"/>
                    <a:pt x="173990" y="593090"/>
                  </a:cubicBezTo>
                  <a:cubicBezTo>
                    <a:pt x="156210" y="575310"/>
                    <a:pt x="118110" y="581660"/>
                    <a:pt x="100330" y="572770"/>
                  </a:cubicBezTo>
                  <a:cubicBezTo>
                    <a:pt x="87630" y="565150"/>
                    <a:pt x="78740" y="558800"/>
                    <a:pt x="72390" y="547370"/>
                  </a:cubicBezTo>
                  <a:cubicBezTo>
                    <a:pt x="64770" y="533400"/>
                    <a:pt x="58420" y="509270"/>
                    <a:pt x="59690" y="492760"/>
                  </a:cubicBezTo>
                  <a:cubicBezTo>
                    <a:pt x="59690" y="480060"/>
                    <a:pt x="64770" y="468630"/>
                    <a:pt x="72390" y="458470"/>
                  </a:cubicBezTo>
                  <a:cubicBezTo>
                    <a:pt x="82550" y="445770"/>
                    <a:pt x="102870" y="431800"/>
                    <a:pt x="118110" y="426720"/>
                  </a:cubicBezTo>
                  <a:cubicBezTo>
                    <a:pt x="130810" y="422910"/>
                    <a:pt x="156210" y="426720"/>
                    <a:pt x="156210" y="426720"/>
                  </a:cubicBezTo>
                </a:path>
              </a:pathLst>
            </a:custGeom>
            <a:solidFill>
              <a:srgbClr val="152A51"/>
            </a:solidFill>
            <a:ln cap="sq">
              <a:noFill/>
              <a:prstDash val="solid"/>
              <a:miter/>
            </a:ln>
          </p:spPr>
        </p:sp>
      </p:grpSp>
      <p:grpSp>
        <p:nvGrpSpPr>
          <p:cNvPr name="Group 39" id="39"/>
          <p:cNvGrpSpPr/>
          <p:nvPr/>
        </p:nvGrpSpPr>
        <p:grpSpPr>
          <a:xfrm rot="0">
            <a:off x="10559415" y="4171950"/>
            <a:ext cx="607695" cy="604838"/>
            <a:chOff x="0" y="0"/>
            <a:chExt cx="810260" cy="806450"/>
          </a:xfrm>
        </p:grpSpPr>
        <p:sp>
          <p:nvSpPr>
            <p:cNvPr name="Freeform 40" id="40"/>
            <p:cNvSpPr/>
            <p:nvPr/>
          </p:nvSpPr>
          <p:spPr>
            <a:xfrm flipH="false" flipV="false" rot="0">
              <a:off x="48260" y="48260"/>
              <a:ext cx="712470" cy="740410"/>
            </a:xfrm>
            <a:custGeom>
              <a:avLst/>
              <a:gdLst/>
              <a:ahLst/>
              <a:cxnLst/>
              <a:rect r="r" b="b" t="t" l="l"/>
              <a:pathLst>
                <a:path h="740410" w="712470">
                  <a:moveTo>
                    <a:pt x="680720" y="549910"/>
                  </a:moveTo>
                  <a:cubicBezTo>
                    <a:pt x="427990" y="740410"/>
                    <a:pt x="191770" y="720090"/>
                    <a:pt x="104140" y="645160"/>
                  </a:cubicBezTo>
                  <a:cubicBezTo>
                    <a:pt x="25400" y="576580"/>
                    <a:pt x="8890" y="382270"/>
                    <a:pt x="2540" y="303530"/>
                  </a:cubicBezTo>
                  <a:cubicBezTo>
                    <a:pt x="0" y="262890"/>
                    <a:pt x="7620" y="238760"/>
                    <a:pt x="16510" y="208280"/>
                  </a:cubicBezTo>
                  <a:cubicBezTo>
                    <a:pt x="26670" y="179070"/>
                    <a:pt x="41910" y="148590"/>
                    <a:pt x="60960" y="123190"/>
                  </a:cubicBezTo>
                  <a:cubicBezTo>
                    <a:pt x="78740" y="97790"/>
                    <a:pt x="102870" y="73660"/>
                    <a:pt x="129540" y="55880"/>
                  </a:cubicBezTo>
                  <a:cubicBezTo>
                    <a:pt x="154940" y="38100"/>
                    <a:pt x="185420" y="22860"/>
                    <a:pt x="215900" y="13970"/>
                  </a:cubicBezTo>
                  <a:cubicBezTo>
                    <a:pt x="246380" y="5080"/>
                    <a:pt x="279400" y="1270"/>
                    <a:pt x="311150" y="2540"/>
                  </a:cubicBezTo>
                  <a:cubicBezTo>
                    <a:pt x="342900" y="3810"/>
                    <a:pt x="375920" y="10160"/>
                    <a:pt x="405130" y="21590"/>
                  </a:cubicBezTo>
                  <a:cubicBezTo>
                    <a:pt x="434340" y="33020"/>
                    <a:pt x="463550" y="49530"/>
                    <a:pt x="487680" y="69850"/>
                  </a:cubicBezTo>
                  <a:cubicBezTo>
                    <a:pt x="513080" y="88900"/>
                    <a:pt x="534670" y="114300"/>
                    <a:pt x="551180" y="142240"/>
                  </a:cubicBezTo>
                  <a:cubicBezTo>
                    <a:pt x="567690" y="168910"/>
                    <a:pt x="581660" y="199390"/>
                    <a:pt x="588010" y="229870"/>
                  </a:cubicBezTo>
                  <a:cubicBezTo>
                    <a:pt x="595630" y="261620"/>
                    <a:pt x="598170" y="294640"/>
                    <a:pt x="595630" y="326390"/>
                  </a:cubicBezTo>
                  <a:cubicBezTo>
                    <a:pt x="591820" y="358140"/>
                    <a:pt x="584200" y="389890"/>
                    <a:pt x="571500" y="419100"/>
                  </a:cubicBezTo>
                  <a:cubicBezTo>
                    <a:pt x="558800" y="448310"/>
                    <a:pt x="539750" y="476250"/>
                    <a:pt x="518160" y="499110"/>
                  </a:cubicBezTo>
                  <a:cubicBezTo>
                    <a:pt x="497840" y="523240"/>
                    <a:pt x="471170" y="543560"/>
                    <a:pt x="443230" y="558800"/>
                  </a:cubicBezTo>
                  <a:cubicBezTo>
                    <a:pt x="415290" y="574040"/>
                    <a:pt x="383540" y="585470"/>
                    <a:pt x="353060" y="590550"/>
                  </a:cubicBezTo>
                  <a:cubicBezTo>
                    <a:pt x="321310" y="596900"/>
                    <a:pt x="288290" y="596900"/>
                    <a:pt x="256540" y="593090"/>
                  </a:cubicBezTo>
                  <a:cubicBezTo>
                    <a:pt x="224790" y="588010"/>
                    <a:pt x="193040" y="577850"/>
                    <a:pt x="165100" y="563880"/>
                  </a:cubicBezTo>
                  <a:cubicBezTo>
                    <a:pt x="137160" y="548640"/>
                    <a:pt x="109220" y="529590"/>
                    <a:pt x="87630" y="506730"/>
                  </a:cubicBezTo>
                  <a:cubicBezTo>
                    <a:pt x="66040" y="483870"/>
                    <a:pt x="45720" y="455930"/>
                    <a:pt x="31750" y="427990"/>
                  </a:cubicBezTo>
                  <a:cubicBezTo>
                    <a:pt x="19050" y="400050"/>
                    <a:pt x="8890" y="367030"/>
                    <a:pt x="5080" y="335280"/>
                  </a:cubicBezTo>
                  <a:cubicBezTo>
                    <a:pt x="1270" y="304800"/>
                    <a:pt x="2540" y="270510"/>
                    <a:pt x="8890" y="240030"/>
                  </a:cubicBezTo>
                  <a:cubicBezTo>
                    <a:pt x="15240" y="208280"/>
                    <a:pt x="26670" y="177800"/>
                    <a:pt x="43180" y="149860"/>
                  </a:cubicBezTo>
                  <a:cubicBezTo>
                    <a:pt x="58420" y="123190"/>
                    <a:pt x="80010" y="96520"/>
                    <a:pt x="104140" y="76200"/>
                  </a:cubicBezTo>
                  <a:cubicBezTo>
                    <a:pt x="127000" y="54610"/>
                    <a:pt x="156210" y="36830"/>
                    <a:pt x="185420" y="25400"/>
                  </a:cubicBezTo>
                  <a:cubicBezTo>
                    <a:pt x="214630" y="12700"/>
                    <a:pt x="247650" y="5080"/>
                    <a:pt x="279400" y="2540"/>
                  </a:cubicBezTo>
                  <a:cubicBezTo>
                    <a:pt x="309880" y="0"/>
                    <a:pt x="344170" y="3810"/>
                    <a:pt x="374650" y="11430"/>
                  </a:cubicBezTo>
                  <a:cubicBezTo>
                    <a:pt x="405130" y="19050"/>
                    <a:pt x="435610" y="33020"/>
                    <a:pt x="462280" y="50800"/>
                  </a:cubicBezTo>
                  <a:cubicBezTo>
                    <a:pt x="488950" y="67310"/>
                    <a:pt x="513080" y="90170"/>
                    <a:pt x="533400" y="115570"/>
                  </a:cubicBezTo>
                  <a:cubicBezTo>
                    <a:pt x="552450" y="139700"/>
                    <a:pt x="568960" y="167640"/>
                    <a:pt x="579120" y="199390"/>
                  </a:cubicBezTo>
                  <a:cubicBezTo>
                    <a:pt x="590550" y="236220"/>
                    <a:pt x="615950" y="302260"/>
                    <a:pt x="591820" y="327660"/>
                  </a:cubicBezTo>
                  <a:cubicBezTo>
                    <a:pt x="546100" y="373380"/>
                    <a:pt x="181610" y="328930"/>
                    <a:pt x="162560" y="290830"/>
                  </a:cubicBezTo>
                  <a:cubicBezTo>
                    <a:pt x="154940" y="275590"/>
                    <a:pt x="182880" y="252730"/>
                    <a:pt x="201930" y="233680"/>
                  </a:cubicBezTo>
                  <a:cubicBezTo>
                    <a:pt x="227330" y="205740"/>
                    <a:pt x="279400" y="168910"/>
                    <a:pt x="313690" y="152400"/>
                  </a:cubicBezTo>
                  <a:cubicBezTo>
                    <a:pt x="337820" y="140970"/>
                    <a:pt x="354330" y="135890"/>
                    <a:pt x="381000" y="134620"/>
                  </a:cubicBezTo>
                  <a:cubicBezTo>
                    <a:pt x="419100" y="130810"/>
                    <a:pt x="476250" y="133350"/>
                    <a:pt x="519430" y="148590"/>
                  </a:cubicBezTo>
                  <a:cubicBezTo>
                    <a:pt x="561340" y="163830"/>
                    <a:pt x="604520" y="191770"/>
                    <a:pt x="633730" y="224790"/>
                  </a:cubicBezTo>
                  <a:cubicBezTo>
                    <a:pt x="664210" y="257810"/>
                    <a:pt x="689610" y="309880"/>
                    <a:pt x="701040" y="345440"/>
                  </a:cubicBezTo>
                  <a:cubicBezTo>
                    <a:pt x="709930" y="370840"/>
                    <a:pt x="712470" y="388620"/>
                    <a:pt x="711200" y="415290"/>
                  </a:cubicBezTo>
                  <a:cubicBezTo>
                    <a:pt x="709930" y="453390"/>
                    <a:pt x="680720" y="549910"/>
                    <a:pt x="680720" y="549910"/>
                  </a:cubicBezTo>
                </a:path>
              </a:pathLst>
            </a:custGeom>
            <a:solidFill>
              <a:srgbClr val="152A51"/>
            </a:solidFill>
            <a:ln cap="sq">
              <a:noFill/>
              <a:prstDash val="solid"/>
              <a:miter/>
            </a:ln>
          </p:spPr>
        </p:sp>
      </p:grpSp>
      <p:grpSp>
        <p:nvGrpSpPr>
          <p:cNvPr name="Group 41" id="41"/>
          <p:cNvGrpSpPr/>
          <p:nvPr/>
        </p:nvGrpSpPr>
        <p:grpSpPr>
          <a:xfrm rot="0">
            <a:off x="10669905" y="4346258"/>
            <a:ext cx="501015" cy="501015"/>
            <a:chOff x="0" y="0"/>
            <a:chExt cx="668020" cy="668020"/>
          </a:xfrm>
        </p:grpSpPr>
        <p:sp>
          <p:nvSpPr>
            <p:cNvPr name="Freeform 42" id="42"/>
            <p:cNvSpPr/>
            <p:nvPr/>
          </p:nvSpPr>
          <p:spPr>
            <a:xfrm flipH="false" flipV="false" rot="0">
              <a:off x="48260" y="41910"/>
              <a:ext cx="561340" cy="577850"/>
            </a:xfrm>
            <a:custGeom>
              <a:avLst/>
              <a:gdLst/>
              <a:ahLst/>
              <a:cxnLst/>
              <a:rect r="r" b="b" t="t" l="l"/>
              <a:pathLst>
                <a:path h="577850" w="561340">
                  <a:moveTo>
                    <a:pt x="560070" y="204470"/>
                  </a:moveTo>
                  <a:cubicBezTo>
                    <a:pt x="561340" y="384810"/>
                    <a:pt x="539750" y="430530"/>
                    <a:pt x="513080" y="466090"/>
                  </a:cubicBezTo>
                  <a:cubicBezTo>
                    <a:pt x="485140" y="500380"/>
                    <a:pt x="445770" y="532130"/>
                    <a:pt x="405130" y="549910"/>
                  </a:cubicBezTo>
                  <a:cubicBezTo>
                    <a:pt x="364490" y="567690"/>
                    <a:pt x="314960" y="577850"/>
                    <a:pt x="270510" y="575310"/>
                  </a:cubicBezTo>
                  <a:cubicBezTo>
                    <a:pt x="226060" y="571500"/>
                    <a:pt x="177800" y="557530"/>
                    <a:pt x="139700" y="534670"/>
                  </a:cubicBezTo>
                  <a:cubicBezTo>
                    <a:pt x="101600" y="511810"/>
                    <a:pt x="66040" y="474980"/>
                    <a:pt x="43180" y="436880"/>
                  </a:cubicBezTo>
                  <a:cubicBezTo>
                    <a:pt x="20320" y="400050"/>
                    <a:pt x="5080" y="350520"/>
                    <a:pt x="2540" y="307340"/>
                  </a:cubicBezTo>
                  <a:cubicBezTo>
                    <a:pt x="0" y="262890"/>
                    <a:pt x="8890" y="212090"/>
                    <a:pt x="27940" y="172720"/>
                  </a:cubicBezTo>
                  <a:cubicBezTo>
                    <a:pt x="45720" y="132080"/>
                    <a:pt x="76200" y="91440"/>
                    <a:pt x="111760" y="64770"/>
                  </a:cubicBezTo>
                  <a:cubicBezTo>
                    <a:pt x="146050" y="36830"/>
                    <a:pt x="193040" y="16510"/>
                    <a:pt x="236220" y="8890"/>
                  </a:cubicBezTo>
                  <a:cubicBezTo>
                    <a:pt x="279400" y="0"/>
                    <a:pt x="330200" y="3810"/>
                    <a:pt x="373380" y="16510"/>
                  </a:cubicBezTo>
                  <a:cubicBezTo>
                    <a:pt x="415290" y="30480"/>
                    <a:pt x="490220" y="87630"/>
                    <a:pt x="490220" y="87630"/>
                  </a:cubicBezTo>
                </a:path>
              </a:pathLst>
            </a:custGeom>
            <a:solidFill>
              <a:srgbClr val="152A51"/>
            </a:solidFill>
            <a:ln cap="sq">
              <a:noFill/>
              <a:prstDash val="solid"/>
              <a:miter/>
            </a:ln>
          </p:spPr>
        </p:sp>
      </p:grpSp>
      <p:grpSp>
        <p:nvGrpSpPr>
          <p:cNvPr name="Group 43" id="43"/>
          <p:cNvGrpSpPr/>
          <p:nvPr/>
        </p:nvGrpSpPr>
        <p:grpSpPr>
          <a:xfrm rot="0">
            <a:off x="10601325" y="7077075"/>
            <a:ext cx="564832" cy="664845"/>
            <a:chOff x="0" y="0"/>
            <a:chExt cx="753110" cy="886460"/>
          </a:xfrm>
        </p:grpSpPr>
        <p:sp>
          <p:nvSpPr>
            <p:cNvPr name="Freeform 44" id="44"/>
            <p:cNvSpPr/>
            <p:nvPr/>
          </p:nvSpPr>
          <p:spPr>
            <a:xfrm flipH="false" flipV="false" rot="0">
              <a:off x="48260" y="46990"/>
              <a:ext cx="656590" cy="791210"/>
            </a:xfrm>
            <a:custGeom>
              <a:avLst/>
              <a:gdLst/>
              <a:ahLst/>
              <a:cxnLst/>
              <a:rect r="r" b="b" t="t" l="l"/>
              <a:pathLst>
                <a:path h="791210" w="656590">
                  <a:moveTo>
                    <a:pt x="652780" y="438150"/>
                  </a:moveTo>
                  <a:cubicBezTo>
                    <a:pt x="603250" y="637540"/>
                    <a:pt x="577850" y="680720"/>
                    <a:pt x="544830" y="711200"/>
                  </a:cubicBezTo>
                  <a:cubicBezTo>
                    <a:pt x="511810" y="741680"/>
                    <a:pt x="466090" y="765810"/>
                    <a:pt x="422910" y="778510"/>
                  </a:cubicBezTo>
                  <a:cubicBezTo>
                    <a:pt x="378460" y="789940"/>
                    <a:pt x="327660" y="791210"/>
                    <a:pt x="283210" y="781050"/>
                  </a:cubicBezTo>
                  <a:cubicBezTo>
                    <a:pt x="238760" y="770890"/>
                    <a:pt x="189230" y="741680"/>
                    <a:pt x="158750" y="718820"/>
                  </a:cubicBezTo>
                  <a:cubicBezTo>
                    <a:pt x="137160" y="702310"/>
                    <a:pt x="125730" y="689610"/>
                    <a:pt x="110490" y="666750"/>
                  </a:cubicBezTo>
                  <a:cubicBezTo>
                    <a:pt x="90170" y="635000"/>
                    <a:pt x="66040" y="575310"/>
                    <a:pt x="58420" y="538480"/>
                  </a:cubicBezTo>
                  <a:cubicBezTo>
                    <a:pt x="53340" y="511810"/>
                    <a:pt x="53340" y="499110"/>
                    <a:pt x="57150" y="468630"/>
                  </a:cubicBezTo>
                  <a:cubicBezTo>
                    <a:pt x="66040" y="401320"/>
                    <a:pt x="119380" y="163830"/>
                    <a:pt x="151130" y="163830"/>
                  </a:cubicBezTo>
                  <a:cubicBezTo>
                    <a:pt x="185420" y="165100"/>
                    <a:pt x="257810" y="487680"/>
                    <a:pt x="256540" y="551180"/>
                  </a:cubicBezTo>
                  <a:cubicBezTo>
                    <a:pt x="256540" y="572770"/>
                    <a:pt x="255270" y="588010"/>
                    <a:pt x="243840" y="593090"/>
                  </a:cubicBezTo>
                  <a:cubicBezTo>
                    <a:pt x="228600" y="600710"/>
                    <a:pt x="181610" y="575310"/>
                    <a:pt x="153670" y="560070"/>
                  </a:cubicBezTo>
                  <a:cubicBezTo>
                    <a:pt x="127000" y="544830"/>
                    <a:pt x="100330" y="524510"/>
                    <a:pt x="78740" y="500380"/>
                  </a:cubicBezTo>
                  <a:cubicBezTo>
                    <a:pt x="57150" y="477520"/>
                    <a:pt x="39370" y="449580"/>
                    <a:pt x="26670" y="420370"/>
                  </a:cubicBezTo>
                  <a:cubicBezTo>
                    <a:pt x="13970" y="391160"/>
                    <a:pt x="5080" y="359410"/>
                    <a:pt x="2540" y="327660"/>
                  </a:cubicBezTo>
                  <a:cubicBezTo>
                    <a:pt x="0" y="295910"/>
                    <a:pt x="2540" y="262890"/>
                    <a:pt x="8890" y="231140"/>
                  </a:cubicBezTo>
                  <a:cubicBezTo>
                    <a:pt x="16510" y="200660"/>
                    <a:pt x="30480" y="170180"/>
                    <a:pt x="46990" y="143510"/>
                  </a:cubicBezTo>
                  <a:cubicBezTo>
                    <a:pt x="63500" y="116840"/>
                    <a:pt x="86360" y="91440"/>
                    <a:pt x="110490" y="71120"/>
                  </a:cubicBezTo>
                  <a:cubicBezTo>
                    <a:pt x="134620" y="50800"/>
                    <a:pt x="163830" y="34290"/>
                    <a:pt x="193040" y="22860"/>
                  </a:cubicBezTo>
                  <a:cubicBezTo>
                    <a:pt x="223520" y="12700"/>
                    <a:pt x="256540" y="5080"/>
                    <a:pt x="287020" y="3810"/>
                  </a:cubicBezTo>
                  <a:cubicBezTo>
                    <a:pt x="318770" y="3810"/>
                    <a:pt x="353060" y="7620"/>
                    <a:pt x="382270" y="16510"/>
                  </a:cubicBezTo>
                  <a:cubicBezTo>
                    <a:pt x="412750" y="25400"/>
                    <a:pt x="443230" y="40640"/>
                    <a:pt x="469900" y="58420"/>
                  </a:cubicBezTo>
                  <a:cubicBezTo>
                    <a:pt x="495300" y="76200"/>
                    <a:pt x="519430" y="100330"/>
                    <a:pt x="537210" y="125730"/>
                  </a:cubicBezTo>
                  <a:cubicBezTo>
                    <a:pt x="556260" y="151130"/>
                    <a:pt x="571500" y="181610"/>
                    <a:pt x="581660" y="212090"/>
                  </a:cubicBezTo>
                  <a:cubicBezTo>
                    <a:pt x="590550" y="241300"/>
                    <a:pt x="595630" y="275590"/>
                    <a:pt x="594360" y="306070"/>
                  </a:cubicBezTo>
                  <a:cubicBezTo>
                    <a:pt x="594360" y="337820"/>
                    <a:pt x="588010" y="370840"/>
                    <a:pt x="577850" y="401320"/>
                  </a:cubicBezTo>
                  <a:cubicBezTo>
                    <a:pt x="566420" y="430530"/>
                    <a:pt x="549910" y="459740"/>
                    <a:pt x="530860" y="485140"/>
                  </a:cubicBezTo>
                  <a:cubicBezTo>
                    <a:pt x="511810" y="509270"/>
                    <a:pt x="486410" y="532130"/>
                    <a:pt x="459740" y="549910"/>
                  </a:cubicBezTo>
                  <a:cubicBezTo>
                    <a:pt x="433070" y="566420"/>
                    <a:pt x="402590" y="580390"/>
                    <a:pt x="372110" y="588010"/>
                  </a:cubicBezTo>
                  <a:cubicBezTo>
                    <a:pt x="341630" y="596900"/>
                    <a:pt x="307340" y="599440"/>
                    <a:pt x="276860" y="596900"/>
                  </a:cubicBezTo>
                  <a:cubicBezTo>
                    <a:pt x="245110" y="594360"/>
                    <a:pt x="212090" y="586740"/>
                    <a:pt x="182880" y="574040"/>
                  </a:cubicBezTo>
                  <a:cubicBezTo>
                    <a:pt x="153670" y="562610"/>
                    <a:pt x="125730" y="544830"/>
                    <a:pt x="101600" y="523240"/>
                  </a:cubicBezTo>
                  <a:cubicBezTo>
                    <a:pt x="77470" y="502920"/>
                    <a:pt x="57150" y="476250"/>
                    <a:pt x="40640" y="449580"/>
                  </a:cubicBezTo>
                  <a:cubicBezTo>
                    <a:pt x="25400" y="421640"/>
                    <a:pt x="12700" y="389890"/>
                    <a:pt x="6350" y="359410"/>
                  </a:cubicBezTo>
                  <a:cubicBezTo>
                    <a:pt x="1270" y="327660"/>
                    <a:pt x="0" y="294640"/>
                    <a:pt x="3810" y="262890"/>
                  </a:cubicBezTo>
                  <a:cubicBezTo>
                    <a:pt x="7620" y="232410"/>
                    <a:pt x="17780" y="199390"/>
                    <a:pt x="30480" y="171450"/>
                  </a:cubicBezTo>
                  <a:cubicBezTo>
                    <a:pt x="44450" y="142240"/>
                    <a:pt x="64770" y="115570"/>
                    <a:pt x="86360" y="92710"/>
                  </a:cubicBezTo>
                  <a:cubicBezTo>
                    <a:pt x="109220" y="69850"/>
                    <a:pt x="135890" y="50800"/>
                    <a:pt x="163830" y="35560"/>
                  </a:cubicBezTo>
                  <a:cubicBezTo>
                    <a:pt x="191770" y="21590"/>
                    <a:pt x="224790" y="11430"/>
                    <a:pt x="255270" y="7620"/>
                  </a:cubicBezTo>
                  <a:cubicBezTo>
                    <a:pt x="287020" y="2540"/>
                    <a:pt x="321310" y="0"/>
                    <a:pt x="351790" y="8890"/>
                  </a:cubicBezTo>
                  <a:cubicBezTo>
                    <a:pt x="384810" y="19050"/>
                    <a:pt x="416560" y="33020"/>
                    <a:pt x="447040" y="69850"/>
                  </a:cubicBezTo>
                  <a:cubicBezTo>
                    <a:pt x="513080" y="148590"/>
                    <a:pt x="628650" y="440690"/>
                    <a:pt x="636270" y="525780"/>
                  </a:cubicBezTo>
                  <a:cubicBezTo>
                    <a:pt x="638810" y="558800"/>
                    <a:pt x="631190" y="570230"/>
                    <a:pt x="621030" y="594360"/>
                  </a:cubicBezTo>
                  <a:cubicBezTo>
                    <a:pt x="605790" y="629920"/>
                    <a:pt x="570230" y="683260"/>
                    <a:pt x="544830" y="711200"/>
                  </a:cubicBezTo>
                  <a:cubicBezTo>
                    <a:pt x="525780" y="730250"/>
                    <a:pt x="511810" y="740410"/>
                    <a:pt x="487680" y="751840"/>
                  </a:cubicBezTo>
                  <a:cubicBezTo>
                    <a:pt x="453390" y="768350"/>
                    <a:pt x="391160" y="784860"/>
                    <a:pt x="353060" y="787400"/>
                  </a:cubicBezTo>
                  <a:cubicBezTo>
                    <a:pt x="326390" y="789940"/>
                    <a:pt x="308610" y="788670"/>
                    <a:pt x="283210" y="781050"/>
                  </a:cubicBezTo>
                  <a:cubicBezTo>
                    <a:pt x="246380" y="770890"/>
                    <a:pt x="193040" y="748030"/>
                    <a:pt x="158750" y="718820"/>
                  </a:cubicBezTo>
                  <a:cubicBezTo>
                    <a:pt x="124460" y="689610"/>
                    <a:pt x="92710" y="640080"/>
                    <a:pt x="77470" y="605790"/>
                  </a:cubicBezTo>
                  <a:cubicBezTo>
                    <a:pt x="64770" y="581660"/>
                    <a:pt x="62230" y="561340"/>
                    <a:pt x="58420" y="538480"/>
                  </a:cubicBezTo>
                  <a:cubicBezTo>
                    <a:pt x="55880" y="515620"/>
                    <a:pt x="50800" y="490220"/>
                    <a:pt x="57150" y="468630"/>
                  </a:cubicBezTo>
                  <a:cubicBezTo>
                    <a:pt x="63500" y="445770"/>
                    <a:pt x="95250" y="422910"/>
                    <a:pt x="95250" y="407670"/>
                  </a:cubicBezTo>
                  <a:cubicBezTo>
                    <a:pt x="95250" y="396240"/>
                    <a:pt x="80010" y="392430"/>
                    <a:pt x="78740" y="381000"/>
                  </a:cubicBezTo>
                  <a:cubicBezTo>
                    <a:pt x="74930" y="363220"/>
                    <a:pt x="82550" y="337820"/>
                    <a:pt x="93980" y="312420"/>
                  </a:cubicBezTo>
                  <a:cubicBezTo>
                    <a:pt x="107950" y="278130"/>
                    <a:pt x="137160" y="227330"/>
                    <a:pt x="170180" y="196850"/>
                  </a:cubicBezTo>
                  <a:cubicBezTo>
                    <a:pt x="201930" y="166370"/>
                    <a:pt x="255270" y="142240"/>
                    <a:pt x="290830" y="130810"/>
                  </a:cubicBezTo>
                  <a:cubicBezTo>
                    <a:pt x="316230" y="121920"/>
                    <a:pt x="332740" y="119380"/>
                    <a:pt x="359410" y="120650"/>
                  </a:cubicBezTo>
                  <a:cubicBezTo>
                    <a:pt x="397510" y="121920"/>
                    <a:pt x="454660" y="130810"/>
                    <a:pt x="494030" y="151130"/>
                  </a:cubicBezTo>
                  <a:cubicBezTo>
                    <a:pt x="534670" y="170180"/>
                    <a:pt x="574040" y="204470"/>
                    <a:pt x="599440" y="240030"/>
                  </a:cubicBezTo>
                  <a:cubicBezTo>
                    <a:pt x="626110" y="276860"/>
                    <a:pt x="643890" y="331470"/>
                    <a:pt x="651510" y="368300"/>
                  </a:cubicBezTo>
                  <a:cubicBezTo>
                    <a:pt x="656590" y="394970"/>
                    <a:pt x="652780" y="438150"/>
                    <a:pt x="652780" y="438150"/>
                  </a:cubicBezTo>
                </a:path>
              </a:pathLst>
            </a:custGeom>
            <a:solidFill>
              <a:srgbClr val="152A51"/>
            </a:solidFill>
            <a:ln cap="sq">
              <a:noFill/>
              <a:prstDash val="solid"/>
              <a:miter/>
            </a:ln>
          </p:spPr>
        </p:sp>
      </p:grpSp>
      <p:grpSp>
        <p:nvGrpSpPr>
          <p:cNvPr name="Group 45" id="45"/>
          <p:cNvGrpSpPr/>
          <p:nvPr/>
        </p:nvGrpSpPr>
        <p:grpSpPr>
          <a:xfrm rot="0">
            <a:off x="14087475" y="7093268"/>
            <a:ext cx="575310" cy="629602"/>
            <a:chOff x="0" y="0"/>
            <a:chExt cx="767080" cy="839470"/>
          </a:xfrm>
        </p:grpSpPr>
        <p:sp>
          <p:nvSpPr>
            <p:cNvPr name="Freeform 46" id="46"/>
            <p:cNvSpPr/>
            <p:nvPr/>
          </p:nvSpPr>
          <p:spPr>
            <a:xfrm flipH="false" flipV="false" rot="0">
              <a:off x="40640" y="46990"/>
              <a:ext cx="698500" cy="751840"/>
            </a:xfrm>
            <a:custGeom>
              <a:avLst/>
              <a:gdLst/>
              <a:ahLst/>
              <a:cxnLst/>
              <a:rect r="r" b="b" t="t" l="l"/>
              <a:pathLst>
                <a:path h="751840" w="698500">
                  <a:moveTo>
                    <a:pt x="642620" y="354330"/>
                  </a:moveTo>
                  <a:cubicBezTo>
                    <a:pt x="577850" y="486410"/>
                    <a:pt x="361950" y="657860"/>
                    <a:pt x="259080" y="643890"/>
                  </a:cubicBezTo>
                  <a:cubicBezTo>
                    <a:pt x="165100" y="629920"/>
                    <a:pt x="57150" y="468630"/>
                    <a:pt x="22860" y="391160"/>
                  </a:cubicBezTo>
                  <a:cubicBezTo>
                    <a:pt x="0" y="341630"/>
                    <a:pt x="6350" y="289560"/>
                    <a:pt x="10160" y="251460"/>
                  </a:cubicBezTo>
                  <a:cubicBezTo>
                    <a:pt x="12700" y="224790"/>
                    <a:pt x="16510" y="208280"/>
                    <a:pt x="29210" y="184150"/>
                  </a:cubicBezTo>
                  <a:cubicBezTo>
                    <a:pt x="45720" y="149860"/>
                    <a:pt x="77470" y="100330"/>
                    <a:pt x="111760" y="71120"/>
                  </a:cubicBezTo>
                  <a:cubicBezTo>
                    <a:pt x="147320" y="41910"/>
                    <a:pt x="194310" y="19050"/>
                    <a:pt x="238760" y="10160"/>
                  </a:cubicBezTo>
                  <a:cubicBezTo>
                    <a:pt x="283210" y="0"/>
                    <a:pt x="341630" y="6350"/>
                    <a:pt x="378460" y="13970"/>
                  </a:cubicBezTo>
                  <a:cubicBezTo>
                    <a:pt x="405130" y="20320"/>
                    <a:pt x="420370" y="26670"/>
                    <a:pt x="443230" y="41910"/>
                  </a:cubicBezTo>
                  <a:cubicBezTo>
                    <a:pt x="474980" y="62230"/>
                    <a:pt x="513080" y="92710"/>
                    <a:pt x="544830" y="137160"/>
                  </a:cubicBezTo>
                  <a:cubicBezTo>
                    <a:pt x="593090" y="203200"/>
                    <a:pt x="660400" y="353060"/>
                    <a:pt x="674370" y="416560"/>
                  </a:cubicBezTo>
                  <a:cubicBezTo>
                    <a:pt x="681990" y="448310"/>
                    <a:pt x="676910" y="464820"/>
                    <a:pt x="674370" y="488950"/>
                  </a:cubicBezTo>
                  <a:cubicBezTo>
                    <a:pt x="671830" y="511810"/>
                    <a:pt x="668020" y="533400"/>
                    <a:pt x="656590" y="558800"/>
                  </a:cubicBezTo>
                  <a:cubicBezTo>
                    <a:pt x="641350" y="593090"/>
                    <a:pt x="610870" y="645160"/>
                    <a:pt x="575310" y="675640"/>
                  </a:cubicBezTo>
                  <a:cubicBezTo>
                    <a:pt x="541020" y="706120"/>
                    <a:pt x="494030" y="730250"/>
                    <a:pt x="449580" y="741680"/>
                  </a:cubicBezTo>
                  <a:cubicBezTo>
                    <a:pt x="403860" y="751840"/>
                    <a:pt x="351790" y="751840"/>
                    <a:pt x="306070" y="740410"/>
                  </a:cubicBezTo>
                  <a:cubicBezTo>
                    <a:pt x="261620" y="728980"/>
                    <a:pt x="214630" y="704850"/>
                    <a:pt x="180340" y="674370"/>
                  </a:cubicBezTo>
                  <a:cubicBezTo>
                    <a:pt x="146050" y="642620"/>
                    <a:pt x="115570" y="591820"/>
                    <a:pt x="100330" y="556260"/>
                  </a:cubicBezTo>
                  <a:cubicBezTo>
                    <a:pt x="88900" y="530860"/>
                    <a:pt x="72390" y="495300"/>
                    <a:pt x="83820" y="486410"/>
                  </a:cubicBezTo>
                  <a:cubicBezTo>
                    <a:pt x="111760" y="464820"/>
                    <a:pt x="511810" y="701040"/>
                    <a:pt x="505460" y="720090"/>
                  </a:cubicBezTo>
                  <a:cubicBezTo>
                    <a:pt x="499110" y="735330"/>
                    <a:pt x="298450" y="709930"/>
                    <a:pt x="218440" y="659130"/>
                  </a:cubicBezTo>
                  <a:cubicBezTo>
                    <a:pt x="134620" y="604520"/>
                    <a:pt x="38100" y="463550"/>
                    <a:pt x="17780" y="394970"/>
                  </a:cubicBezTo>
                  <a:cubicBezTo>
                    <a:pt x="7620" y="356870"/>
                    <a:pt x="19050" y="328930"/>
                    <a:pt x="27940" y="298450"/>
                  </a:cubicBezTo>
                  <a:cubicBezTo>
                    <a:pt x="35560" y="266700"/>
                    <a:pt x="49530" y="236220"/>
                    <a:pt x="67310" y="209550"/>
                  </a:cubicBezTo>
                  <a:cubicBezTo>
                    <a:pt x="85090" y="182880"/>
                    <a:pt x="107950" y="157480"/>
                    <a:pt x="133350" y="138430"/>
                  </a:cubicBezTo>
                  <a:cubicBezTo>
                    <a:pt x="157480" y="118110"/>
                    <a:pt x="187960" y="101600"/>
                    <a:pt x="218440" y="91440"/>
                  </a:cubicBezTo>
                  <a:cubicBezTo>
                    <a:pt x="247650" y="80010"/>
                    <a:pt x="281940" y="74930"/>
                    <a:pt x="313690" y="73660"/>
                  </a:cubicBezTo>
                  <a:cubicBezTo>
                    <a:pt x="345440" y="73660"/>
                    <a:pt x="379730" y="78740"/>
                    <a:pt x="408940" y="88900"/>
                  </a:cubicBezTo>
                  <a:cubicBezTo>
                    <a:pt x="439420" y="99060"/>
                    <a:pt x="469900" y="114300"/>
                    <a:pt x="495300" y="133350"/>
                  </a:cubicBezTo>
                  <a:cubicBezTo>
                    <a:pt x="521970" y="152400"/>
                    <a:pt x="544830" y="176530"/>
                    <a:pt x="563880" y="203200"/>
                  </a:cubicBezTo>
                  <a:cubicBezTo>
                    <a:pt x="581660" y="228600"/>
                    <a:pt x="596900" y="259080"/>
                    <a:pt x="605790" y="289560"/>
                  </a:cubicBezTo>
                  <a:cubicBezTo>
                    <a:pt x="614680" y="321310"/>
                    <a:pt x="618490" y="354330"/>
                    <a:pt x="617220" y="386080"/>
                  </a:cubicBezTo>
                  <a:cubicBezTo>
                    <a:pt x="615950" y="417830"/>
                    <a:pt x="609600" y="452120"/>
                    <a:pt x="598170" y="481330"/>
                  </a:cubicBezTo>
                  <a:cubicBezTo>
                    <a:pt x="586740" y="511810"/>
                    <a:pt x="568960" y="541020"/>
                    <a:pt x="548640" y="565150"/>
                  </a:cubicBezTo>
                  <a:cubicBezTo>
                    <a:pt x="528320" y="590550"/>
                    <a:pt x="502920" y="612140"/>
                    <a:pt x="474980" y="628650"/>
                  </a:cubicBezTo>
                  <a:cubicBezTo>
                    <a:pt x="448310" y="646430"/>
                    <a:pt x="416560" y="659130"/>
                    <a:pt x="386080" y="666750"/>
                  </a:cubicBezTo>
                  <a:cubicBezTo>
                    <a:pt x="354330" y="673100"/>
                    <a:pt x="321310" y="675640"/>
                    <a:pt x="289560" y="673100"/>
                  </a:cubicBezTo>
                  <a:cubicBezTo>
                    <a:pt x="257810" y="669290"/>
                    <a:pt x="224790" y="661670"/>
                    <a:pt x="195580" y="647700"/>
                  </a:cubicBezTo>
                  <a:cubicBezTo>
                    <a:pt x="166370" y="635000"/>
                    <a:pt x="137160" y="615950"/>
                    <a:pt x="114300" y="594360"/>
                  </a:cubicBezTo>
                  <a:cubicBezTo>
                    <a:pt x="90170" y="572770"/>
                    <a:pt x="69850" y="546100"/>
                    <a:pt x="54610" y="518160"/>
                  </a:cubicBezTo>
                  <a:cubicBezTo>
                    <a:pt x="39370" y="490220"/>
                    <a:pt x="27940" y="458470"/>
                    <a:pt x="21590" y="426720"/>
                  </a:cubicBezTo>
                  <a:cubicBezTo>
                    <a:pt x="16510" y="394970"/>
                    <a:pt x="16510" y="360680"/>
                    <a:pt x="20320" y="330200"/>
                  </a:cubicBezTo>
                  <a:cubicBezTo>
                    <a:pt x="25400" y="298450"/>
                    <a:pt x="35560" y="265430"/>
                    <a:pt x="50800" y="237490"/>
                  </a:cubicBezTo>
                  <a:cubicBezTo>
                    <a:pt x="64770" y="208280"/>
                    <a:pt x="85090" y="181610"/>
                    <a:pt x="107950" y="158750"/>
                  </a:cubicBezTo>
                  <a:cubicBezTo>
                    <a:pt x="130810" y="137160"/>
                    <a:pt x="158750" y="116840"/>
                    <a:pt x="187960" y="104140"/>
                  </a:cubicBezTo>
                  <a:cubicBezTo>
                    <a:pt x="217170" y="90170"/>
                    <a:pt x="248920" y="80010"/>
                    <a:pt x="280670" y="76200"/>
                  </a:cubicBezTo>
                  <a:cubicBezTo>
                    <a:pt x="312420" y="72390"/>
                    <a:pt x="346710" y="73660"/>
                    <a:pt x="378460" y="80010"/>
                  </a:cubicBezTo>
                  <a:cubicBezTo>
                    <a:pt x="408940" y="86360"/>
                    <a:pt x="440690" y="99060"/>
                    <a:pt x="468630" y="115570"/>
                  </a:cubicBezTo>
                  <a:cubicBezTo>
                    <a:pt x="496570" y="130810"/>
                    <a:pt x="521970" y="152400"/>
                    <a:pt x="543560" y="176530"/>
                  </a:cubicBezTo>
                  <a:cubicBezTo>
                    <a:pt x="565150" y="200660"/>
                    <a:pt x="582930" y="229870"/>
                    <a:pt x="594360" y="259080"/>
                  </a:cubicBezTo>
                  <a:cubicBezTo>
                    <a:pt x="607060" y="289560"/>
                    <a:pt x="619760" y="353060"/>
                    <a:pt x="617220" y="354330"/>
                  </a:cubicBezTo>
                  <a:cubicBezTo>
                    <a:pt x="613410" y="355600"/>
                    <a:pt x="607060" y="290830"/>
                    <a:pt x="577850" y="266700"/>
                  </a:cubicBezTo>
                  <a:cubicBezTo>
                    <a:pt x="523240" y="220980"/>
                    <a:pt x="250190" y="172720"/>
                    <a:pt x="245110" y="187960"/>
                  </a:cubicBezTo>
                  <a:cubicBezTo>
                    <a:pt x="237490" y="205740"/>
                    <a:pt x="631190" y="334010"/>
                    <a:pt x="674370" y="416560"/>
                  </a:cubicBezTo>
                  <a:cubicBezTo>
                    <a:pt x="698500" y="462280"/>
                    <a:pt x="673100" y="515620"/>
                    <a:pt x="656590" y="558800"/>
                  </a:cubicBezTo>
                  <a:cubicBezTo>
                    <a:pt x="640080" y="601980"/>
                    <a:pt x="610870" y="645160"/>
                    <a:pt x="575310" y="675640"/>
                  </a:cubicBezTo>
                  <a:cubicBezTo>
                    <a:pt x="541020" y="706120"/>
                    <a:pt x="494030" y="730250"/>
                    <a:pt x="449580" y="741680"/>
                  </a:cubicBezTo>
                  <a:cubicBezTo>
                    <a:pt x="403860" y="751840"/>
                    <a:pt x="344170" y="748030"/>
                    <a:pt x="306070" y="740410"/>
                  </a:cubicBezTo>
                  <a:cubicBezTo>
                    <a:pt x="279400" y="735330"/>
                    <a:pt x="262890" y="728980"/>
                    <a:pt x="240030" y="715010"/>
                  </a:cubicBezTo>
                  <a:cubicBezTo>
                    <a:pt x="207010" y="694690"/>
                    <a:pt x="158750" y="657860"/>
                    <a:pt x="133350" y="619760"/>
                  </a:cubicBezTo>
                  <a:cubicBezTo>
                    <a:pt x="106680" y="581660"/>
                    <a:pt x="102870" y="525780"/>
                    <a:pt x="83820" y="486410"/>
                  </a:cubicBezTo>
                  <a:cubicBezTo>
                    <a:pt x="66040" y="450850"/>
                    <a:pt x="34290" y="427990"/>
                    <a:pt x="22860" y="391160"/>
                  </a:cubicBezTo>
                  <a:cubicBezTo>
                    <a:pt x="8890" y="350520"/>
                    <a:pt x="2540" y="295910"/>
                    <a:pt x="10160" y="251460"/>
                  </a:cubicBezTo>
                  <a:cubicBezTo>
                    <a:pt x="16510" y="207010"/>
                    <a:pt x="36830" y="158750"/>
                    <a:pt x="63500" y="121920"/>
                  </a:cubicBezTo>
                  <a:cubicBezTo>
                    <a:pt x="90170" y="86360"/>
                    <a:pt x="130810" y="52070"/>
                    <a:pt x="171450" y="33020"/>
                  </a:cubicBezTo>
                  <a:cubicBezTo>
                    <a:pt x="212090" y="12700"/>
                    <a:pt x="262890" y="2540"/>
                    <a:pt x="308610" y="3810"/>
                  </a:cubicBezTo>
                  <a:cubicBezTo>
                    <a:pt x="354330" y="5080"/>
                    <a:pt x="408940" y="24130"/>
                    <a:pt x="443230" y="41910"/>
                  </a:cubicBezTo>
                  <a:cubicBezTo>
                    <a:pt x="467360" y="53340"/>
                    <a:pt x="481330" y="63500"/>
                    <a:pt x="500380" y="83820"/>
                  </a:cubicBezTo>
                  <a:cubicBezTo>
                    <a:pt x="527050" y="110490"/>
                    <a:pt x="570230" y="152400"/>
                    <a:pt x="576580" y="200660"/>
                  </a:cubicBezTo>
                  <a:cubicBezTo>
                    <a:pt x="584200" y="267970"/>
                    <a:pt x="515620" y="453390"/>
                    <a:pt x="487680" y="452120"/>
                  </a:cubicBezTo>
                  <a:cubicBezTo>
                    <a:pt x="454660" y="450850"/>
                    <a:pt x="463550" y="109220"/>
                    <a:pt x="394970" y="82550"/>
                  </a:cubicBezTo>
                  <a:cubicBezTo>
                    <a:pt x="326390" y="54610"/>
                    <a:pt x="100330" y="293370"/>
                    <a:pt x="76200" y="281940"/>
                  </a:cubicBezTo>
                  <a:cubicBezTo>
                    <a:pt x="71120" y="278130"/>
                    <a:pt x="72390" y="269240"/>
                    <a:pt x="73660" y="259080"/>
                  </a:cubicBezTo>
                  <a:cubicBezTo>
                    <a:pt x="77470" y="233680"/>
                    <a:pt x="101600" y="167640"/>
                    <a:pt x="128270" y="132080"/>
                  </a:cubicBezTo>
                  <a:cubicBezTo>
                    <a:pt x="154940" y="96520"/>
                    <a:pt x="195580" y="64770"/>
                    <a:pt x="236220" y="45720"/>
                  </a:cubicBezTo>
                  <a:cubicBezTo>
                    <a:pt x="275590" y="26670"/>
                    <a:pt x="334010" y="19050"/>
                    <a:pt x="370840" y="19050"/>
                  </a:cubicBezTo>
                  <a:cubicBezTo>
                    <a:pt x="397510" y="17780"/>
                    <a:pt x="414020" y="21590"/>
                    <a:pt x="439420" y="30480"/>
                  </a:cubicBezTo>
                  <a:cubicBezTo>
                    <a:pt x="474980" y="43180"/>
                    <a:pt x="529590" y="74930"/>
                    <a:pt x="558800" y="99060"/>
                  </a:cubicBezTo>
                  <a:cubicBezTo>
                    <a:pt x="579120" y="116840"/>
                    <a:pt x="590550" y="134620"/>
                    <a:pt x="601980" y="153670"/>
                  </a:cubicBezTo>
                  <a:cubicBezTo>
                    <a:pt x="614680" y="172720"/>
                    <a:pt x="624840" y="190500"/>
                    <a:pt x="631190" y="215900"/>
                  </a:cubicBezTo>
                  <a:cubicBezTo>
                    <a:pt x="641350" y="252730"/>
                    <a:pt x="642620" y="354330"/>
                    <a:pt x="642620" y="354330"/>
                  </a:cubicBezTo>
                </a:path>
              </a:pathLst>
            </a:custGeom>
            <a:solidFill>
              <a:srgbClr val="152A51"/>
            </a:solidFill>
            <a:ln cap="sq">
              <a:noFill/>
              <a:prstDash val="solid"/>
              <a:miter/>
            </a:ln>
          </p:spPr>
        </p:sp>
      </p:grpSp>
      <p:grpSp>
        <p:nvGrpSpPr>
          <p:cNvPr name="Group 47" id="47"/>
          <p:cNvGrpSpPr/>
          <p:nvPr/>
        </p:nvGrpSpPr>
        <p:grpSpPr>
          <a:xfrm rot="0">
            <a:off x="3638550" y="4229100"/>
            <a:ext cx="560070" cy="592455"/>
            <a:chOff x="0" y="0"/>
            <a:chExt cx="746760" cy="789940"/>
          </a:xfrm>
        </p:grpSpPr>
        <p:sp>
          <p:nvSpPr>
            <p:cNvPr name="Freeform 48" id="48"/>
            <p:cNvSpPr/>
            <p:nvPr/>
          </p:nvSpPr>
          <p:spPr>
            <a:xfrm flipH="false" flipV="false" rot="0">
              <a:off x="45720" y="50800"/>
              <a:ext cx="652780" cy="690880"/>
            </a:xfrm>
            <a:custGeom>
              <a:avLst/>
              <a:gdLst/>
              <a:ahLst/>
              <a:cxnLst/>
              <a:rect r="r" b="b" t="t" l="l"/>
              <a:pathLst>
                <a:path h="690880" w="652780">
                  <a:moveTo>
                    <a:pt x="482600" y="72390"/>
                  </a:moveTo>
                  <a:cubicBezTo>
                    <a:pt x="588010" y="179070"/>
                    <a:pt x="631190" y="284480"/>
                    <a:pt x="643890" y="335280"/>
                  </a:cubicBezTo>
                  <a:cubicBezTo>
                    <a:pt x="651510" y="364490"/>
                    <a:pt x="652780" y="378460"/>
                    <a:pt x="650240" y="405130"/>
                  </a:cubicBezTo>
                  <a:cubicBezTo>
                    <a:pt x="646430" y="443230"/>
                    <a:pt x="635000" y="500380"/>
                    <a:pt x="612140" y="539750"/>
                  </a:cubicBezTo>
                  <a:cubicBezTo>
                    <a:pt x="590550" y="579120"/>
                    <a:pt x="554990" y="617220"/>
                    <a:pt x="516890" y="641350"/>
                  </a:cubicBezTo>
                  <a:cubicBezTo>
                    <a:pt x="478790" y="665480"/>
                    <a:pt x="429260" y="681990"/>
                    <a:pt x="384810" y="685800"/>
                  </a:cubicBezTo>
                  <a:cubicBezTo>
                    <a:pt x="340360" y="690880"/>
                    <a:pt x="288290" y="681990"/>
                    <a:pt x="247650" y="665480"/>
                  </a:cubicBezTo>
                  <a:cubicBezTo>
                    <a:pt x="205740" y="647700"/>
                    <a:pt x="133350" y="585470"/>
                    <a:pt x="134620" y="582930"/>
                  </a:cubicBezTo>
                  <a:cubicBezTo>
                    <a:pt x="137160" y="579120"/>
                    <a:pt x="321310" y="679450"/>
                    <a:pt x="318770" y="684530"/>
                  </a:cubicBezTo>
                  <a:cubicBezTo>
                    <a:pt x="317500" y="688340"/>
                    <a:pt x="256540" y="670560"/>
                    <a:pt x="228600" y="656590"/>
                  </a:cubicBezTo>
                  <a:cubicBezTo>
                    <a:pt x="200660" y="642620"/>
                    <a:pt x="173990" y="623570"/>
                    <a:pt x="152400" y="601980"/>
                  </a:cubicBezTo>
                  <a:cubicBezTo>
                    <a:pt x="130810" y="579120"/>
                    <a:pt x="111760" y="552450"/>
                    <a:pt x="97790" y="524510"/>
                  </a:cubicBezTo>
                  <a:cubicBezTo>
                    <a:pt x="83820" y="496570"/>
                    <a:pt x="74930" y="464820"/>
                    <a:pt x="69850" y="434340"/>
                  </a:cubicBezTo>
                  <a:cubicBezTo>
                    <a:pt x="66040" y="403860"/>
                    <a:pt x="67310" y="370840"/>
                    <a:pt x="73660" y="340360"/>
                  </a:cubicBezTo>
                  <a:cubicBezTo>
                    <a:pt x="78740" y="309880"/>
                    <a:pt x="90170" y="279400"/>
                    <a:pt x="105410" y="251460"/>
                  </a:cubicBezTo>
                  <a:cubicBezTo>
                    <a:pt x="121920" y="224790"/>
                    <a:pt x="142240" y="199390"/>
                    <a:pt x="165100" y="179070"/>
                  </a:cubicBezTo>
                  <a:cubicBezTo>
                    <a:pt x="187960" y="157480"/>
                    <a:pt x="215900" y="140970"/>
                    <a:pt x="245110" y="128270"/>
                  </a:cubicBezTo>
                  <a:cubicBezTo>
                    <a:pt x="273050" y="115570"/>
                    <a:pt x="306070" y="107950"/>
                    <a:pt x="336550" y="105410"/>
                  </a:cubicBezTo>
                  <a:cubicBezTo>
                    <a:pt x="367030" y="102870"/>
                    <a:pt x="400050" y="106680"/>
                    <a:pt x="430530" y="114300"/>
                  </a:cubicBezTo>
                  <a:cubicBezTo>
                    <a:pt x="461010" y="121920"/>
                    <a:pt x="490220" y="134620"/>
                    <a:pt x="516890" y="151130"/>
                  </a:cubicBezTo>
                  <a:cubicBezTo>
                    <a:pt x="542290" y="167640"/>
                    <a:pt x="567690" y="190500"/>
                    <a:pt x="586740" y="214630"/>
                  </a:cubicBezTo>
                  <a:cubicBezTo>
                    <a:pt x="605790" y="238760"/>
                    <a:pt x="622300" y="267970"/>
                    <a:pt x="632460" y="297180"/>
                  </a:cubicBezTo>
                  <a:cubicBezTo>
                    <a:pt x="643890" y="326390"/>
                    <a:pt x="648970" y="358140"/>
                    <a:pt x="650240" y="389890"/>
                  </a:cubicBezTo>
                  <a:cubicBezTo>
                    <a:pt x="651510" y="420370"/>
                    <a:pt x="646430" y="453390"/>
                    <a:pt x="637540" y="482600"/>
                  </a:cubicBezTo>
                  <a:cubicBezTo>
                    <a:pt x="627380" y="511810"/>
                    <a:pt x="613410" y="542290"/>
                    <a:pt x="594360" y="567690"/>
                  </a:cubicBezTo>
                  <a:cubicBezTo>
                    <a:pt x="576580" y="591820"/>
                    <a:pt x="553720" y="615950"/>
                    <a:pt x="528320" y="633730"/>
                  </a:cubicBezTo>
                  <a:cubicBezTo>
                    <a:pt x="502920" y="651510"/>
                    <a:pt x="472440" y="665480"/>
                    <a:pt x="443230" y="675640"/>
                  </a:cubicBezTo>
                  <a:cubicBezTo>
                    <a:pt x="414020" y="684530"/>
                    <a:pt x="381000" y="688340"/>
                    <a:pt x="350520" y="687070"/>
                  </a:cubicBezTo>
                  <a:cubicBezTo>
                    <a:pt x="318770" y="685800"/>
                    <a:pt x="287020" y="679450"/>
                    <a:pt x="257810" y="669290"/>
                  </a:cubicBezTo>
                  <a:cubicBezTo>
                    <a:pt x="228600" y="657860"/>
                    <a:pt x="199390" y="642620"/>
                    <a:pt x="175260" y="622300"/>
                  </a:cubicBezTo>
                  <a:cubicBezTo>
                    <a:pt x="151130" y="603250"/>
                    <a:pt x="129540" y="577850"/>
                    <a:pt x="113030" y="552450"/>
                  </a:cubicBezTo>
                  <a:cubicBezTo>
                    <a:pt x="96520" y="525780"/>
                    <a:pt x="83820" y="495300"/>
                    <a:pt x="76200" y="464820"/>
                  </a:cubicBezTo>
                  <a:cubicBezTo>
                    <a:pt x="68580" y="435610"/>
                    <a:pt x="66040" y="402590"/>
                    <a:pt x="68580" y="370840"/>
                  </a:cubicBezTo>
                  <a:cubicBezTo>
                    <a:pt x="71120" y="340360"/>
                    <a:pt x="80010" y="308610"/>
                    <a:pt x="91440" y="280670"/>
                  </a:cubicBezTo>
                  <a:cubicBezTo>
                    <a:pt x="104140" y="251460"/>
                    <a:pt x="121920" y="223520"/>
                    <a:pt x="143510" y="200660"/>
                  </a:cubicBezTo>
                  <a:cubicBezTo>
                    <a:pt x="163830" y="177800"/>
                    <a:pt x="189230" y="157480"/>
                    <a:pt x="217170" y="142240"/>
                  </a:cubicBezTo>
                  <a:cubicBezTo>
                    <a:pt x="243840" y="127000"/>
                    <a:pt x="267970" y="110490"/>
                    <a:pt x="304800" y="110490"/>
                  </a:cubicBezTo>
                  <a:cubicBezTo>
                    <a:pt x="372110" y="110490"/>
                    <a:pt x="528320" y="160020"/>
                    <a:pt x="582930" y="209550"/>
                  </a:cubicBezTo>
                  <a:cubicBezTo>
                    <a:pt x="621030" y="243840"/>
                    <a:pt x="633730" y="298450"/>
                    <a:pt x="643890" y="335280"/>
                  </a:cubicBezTo>
                  <a:cubicBezTo>
                    <a:pt x="651510" y="361950"/>
                    <a:pt x="652780" y="378460"/>
                    <a:pt x="650240" y="405130"/>
                  </a:cubicBezTo>
                  <a:cubicBezTo>
                    <a:pt x="646430" y="443230"/>
                    <a:pt x="635000" y="500380"/>
                    <a:pt x="612140" y="539750"/>
                  </a:cubicBezTo>
                  <a:cubicBezTo>
                    <a:pt x="590550" y="579120"/>
                    <a:pt x="554990" y="617220"/>
                    <a:pt x="516890" y="641350"/>
                  </a:cubicBezTo>
                  <a:cubicBezTo>
                    <a:pt x="478790" y="665480"/>
                    <a:pt x="429260" y="681990"/>
                    <a:pt x="384810" y="685800"/>
                  </a:cubicBezTo>
                  <a:cubicBezTo>
                    <a:pt x="340360" y="690880"/>
                    <a:pt x="288290" y="681990"/>
                    <a:pt x="247650" y="665480"/>
                  </a:cubicBezTo>
                  <a:cubicBezTo>
                    <a:pt x="205740" y="647700"/>
                    <a:pt x="133350" y="598170"/>
                    <a:pt x="134620" y="582930"/>
                  </a:cubicBezTo>
                  <a:cubicBezTo>
                    <a:pt x="135890" y="574040"/>
                    <a:pt x="166370" y="576580"/>
                    <a:pt x="168910" y="566420"/>
                  </a:cubicBezTo>
                  <a:cubicBezTo>
                    <a:pt x="171450" y="546100"/>
                    <a:pt x="78740" y="485140"/>
                    <a:pt x="54610" y="450850"/>
                  </a:cubicBezTo>
                  <a:cubicBezTo>
                    <a:pt x="38100" y="429260"/>
                    <a:pt x="29210" y="415290"/>
                    <a:pt x="21590" y="389890"/>
                  </a:cubicBezTo>
                  <a:cubicBezTo>
                    <a:pt x="10160" y="353060"/>
                    <a:pt x="0" y="297180"/>
                    <a:pt x="5080" y="252730"/>
                  </a:cubicBezTo>
                  <a:cubicBezTo>
                    <a:pt x="11430" y="208280"/>
                    <a:pt x="29210" y="160020"/>
                    <a:pt x="54610" y="124460"/>
                  </a:cubicBezTo>
                  <a:cubicBezTo>
                    <a:pt x="80010" y="87630"/>
                    <a:pt x="118110" y="53340"/>
                    <a:pt x="157480" y="33020"/>
                  </a:cubicBezTo>
                  <a:cubicBezTo>
                    <a:pt x="196850" y="11430"/>
                    <a:pt x="247650" y="0"/>
                    <a:pt x="292100" y="0"/>
                  </a:cubicBezTo>
                  <a:cubicBezTo>
                    <a:pt x="336550" y="0"/>
                    <a:pt x="391160" y="17780"/>
                    <a:pt x="425450" y="33020"/>
                  </a:cubicBezTo>
                  <a:cubicBezTo>
                    <a:pt x="449580" y="44450"/>
                    <a:pt x="482600" y="72390"/>
                    <a:pt x="482600" y="72390"/>
                  </a:cubicBezTo>
                </a:path>
              </a:pathLst>
            </a:custGeom>
            <a:solidFill>
              <a:srgbClr val="152A51"/>
            </a:solidFill>
            <a:ln cap="sq">
              <a:noFill/>
              <a:prstDash val="solid"/>
              <a:miter/>
            </a:ln>
          </p:spPr>
        </p:sp>
      </p:grpSp>
      <p:grpSp>
        <p:nvGrpSpPr>
          <p:cNvPr name="Group 49" id="49"/>
          <p:cNvGrpSpPr/>
          <p:nvPr/>
        </p:nvGrpSpPr>
        <p:grpSpPr>
          <a:xfrm rot="0">
            <a:off x="3632835" y="7022782"/>
            <a:ext cx="656272" cy="677228"/>
            <a:chOff x="0" y="0"/>
            <a:chExt cx="875030" cy="902970"/>
          </a:xfrm>
        </p:grpSpPr>
        <p:sp>
          <p:nvSpPr>
            <p:cNvPr name="Freeform 50" id="50"/>
            <p:cNvSpPr/>
            <p:nvPr/>
          </p:nvSpPr>
          <p:spPr>
            <a:xfrm flipH="false" flipV="false" rot="0">
              <a:off x="49530" y="45720"/>
              <a:ext cx="775970" cy="825500"/>
            </a:xfrm>
            <a:custGeom>
              <a:avLst/>
              <a:gdLst/>
              <a:ahLst/>
              <a:cxnLst/>
              <a:rect r="r" b="b" t="t" l="l"/>
              <a:pathLst>
                <a:path h="825500" w="775970">
                  <a:moveTo>
                    <a:pt x="506730" y="676910"/>
                  </a:moveTo>
                  <a:cubicBezTo>
                    <a:pt x="384810" y="655320"/>
                    <a:pt x="552450" y="472440"/>
                    <a:pt x="566420" y="386080"/>
                  </a:cubicBezTo>
                  <a:cubicBezTo>
                    <a:pt x="576580" y="325120"/>
                    <a:pt x="523240" y="237490"/>
                    <a:pt x="539750" y="224790"/>
                  </a:cubicBezTo>
                  <a:cubicBezTo>
                    <a:pt x="549910" y="217170"/>
                    <a:pt x="584200" y="242570"/>
                    <a:pt x="604520" y="255270"/>
                  </a:cubicBezTo>
                  <a:cubicBezTo>
                    <a:pt x="624840" y="267970"/>
                    <a:pt x="642620" y="279400"/>
                    <a:pt x="660400" y="299720"/>
                  </a:cubicBezTo>
                  <a:cubicBezTo>
                    <a:pt x="685800" y="330200"/>
                    <a:pt x="720090" y="378460"/>
                    <a:pt x="732790" y="422910"/>
                  </a:cubicBezTo>
                  <a:cubicBezTo>
                    <a:pt x="746760" y="467360"/>
                    <a:pt x="745490" y="527050"/>
                    <a:pt x="740410" y="566420"/>
                  </a:cubicBezTo>
                  <a:cubicBezTo>
                    <a:pt x="736600" y="593090"/>
                    <a:pt x="731520" y="609600"/>
                    <a:pt x="717550" y="633730"/>
                  </a:cubicBezTo>
                  <a:cubicBezTo>
                    <a:pt x="699770" y="668020"/>
                    <a:pt x="665480" y="717550"/>
                    <a:pt x="628650" y="745490"/>
                  </a:cubicBezTo>
                  <a:cubicBezTo>
                    <a:pt x="591820" y="773430"/>
                    <a:pt x="543560" y="795020"/>
                    <a:pt x="497840" y="802640"/>
                  </a:cubicBezTo>
                  <a:cubicBezTo>
                    <a:pt x="452120" y="810260"/>
                    <a:pt x="377190" y="825500"/>
                    <a:pt x="355600" y="792480"/>
                  </a:cubicBezTo>
                  <a:cubicBezTo>
                    <a:pt x="311150" y="725170"/>
                    <a:pt x="474980" y="252730"/>
                    <a:pt x="537210" y="226060"/>
                  </a:cubicBezTo>
                  <a:cubicBezTo>
                    <a:pt x="558800" y="217170"/>
                    <a:pt x="580390" y="240030"/>
                    <a:pt x="603250" y="256540"/>
                  </a:cubicBezTo>
                  <a:cubicBezTo>
                    <a:pt x="633730" y="279400"/>
                    <a:pt x="679450" y="318770"/>
                    <a:pt x="702310" y="358140"/>
                  </a:cubicBezTo>
                  <a:cubicBezTo>
                    <a:pt x="725170" y="397510"/>
                    <a:pt x="740410" y="448310"/>
                    <a:pt x="742950" y="495300"/>
                  </a:cubicBezTo>
                  <a:cubicBezTo>
                    <a:pt x="745490" y="541020"/>
                    <a:pt x="730250" y="599440"/>
                    <a:pt x="716280" y="635000"/>
                  </a:cubicBezTo>
                  <a:cubicBezTo>
                    <a:pt x="706120" y="660400"/>
                    <a:pt x="693420" y="676910"/>
                    <a:pt x="678180" y="695960"/>
                  </a:cubicBezTo>
                  <a:cubicBezTo>
                    <a:pt x="662940" y="715010"/>
                    <a:pt x="648970" y="730250"/>
                    <a:pt x="626110" y="746760"/>
                  </a:cubicBezTo>
                  <a:cubicBezTo>
                    <a:pt x="594360" y="768350"/>
                    <a:pt x="541020" y="795020"/>
                    <a:pt x="495300" y="802640"/>
                  </a:cubicBezTo>
                  <a:cubicBezTo>
                    <a:pt x="450850" y="811530"/>
                    <a:pt x="402590" y="812800"/>
                    <a:pt x="353060" y="792480"/>
                  </a:cubicBezTo>
                  <a:cubicBezTo>
                    <a:pt x="283210" y="763270"/>
                    <a:pt x="187960" y="678180"/>
                    <a:pt x="133350" y="600710"/>
                  </a:cubicBezTo>
                  <a:cubicBezTo>
                    <a:pt x="80010" y="524510"/>
                    <a:pt x="41910" y="400050"/>
                    <a:pt x="31750" y="331470"/>
                  </a:cubicBezTo>
                  <a:cubicBezTo>
                    <a:pt x="26670" y="292100"/>
                    <a:pt x="30480" y="269240"/>
                    <a:pt x="40640" y="234950"/>
                  </a:cubicBezTo>
                  <a:cubicBezTo>
                    <a:pt x="52070" y="194310"/>
                    <a:pt x="83820" y="137160"/>
                    <a:pt x="107950" y="106680"/>
                  </a:cubicBezTo>
                  <a:cubicBezTo>
                    <a:pt x="124460" y="83820"/>
                    <a:pt x="138430" y="72390"/>
                    <a:pt x="162560" y="57150"/>
                  </a:cubicBezTo>
                  <a:cubicBezTo>
                    <a:pt x="196850" y="36830"/>
                    <a:pt x="251460" y="11430"/>
                    <a:pt x="298450" y="6350"/>
                  </a:cubicBezTo>
                  <a:cubicBezTo>
                    <a:pt x="345440" y="0"/>
                    <a:pt x="398780" y="6350"/>
                    <a:pt x="443230" y="22860"/>
                  </a:cubicBezTo>
                  <a:cubicBezTo>
                    <a:pt x="487680" y="39370"/>
                    <a:pt x="534670" y="77470"/>
                    <a:pt x="563880" y="105410"/>
                  </a:cubicBezTo>
                  <a:cubicBezTo>
                    <a:pt x="582930" y="125730"/>
                    <a:pt x="593090" y="140970"/>
                    <a:pt x="604520" y="166370"/>
                  </a:cubicBezTo>
                  <a:cubicBezTo>
                    <a:pt x="621030" y="201930"/>
                    <a:pt x="648970" y="255270"/>
                    <a:pt x="640080" y="307340"/>
                  </a:cubicBezTo>
                  <a:cubicBezTo>
                    <a:pt x="627380" y="384810"/>
                    <a:pt x="458470" y="560070"/>
                    <a:pt x="471170" y="571500"/>
                  </a:cubicBezTo>
                  <a:cubicBezTo>
                    <a:pt x="480060" y="580390"/>
                    <a:pt x="599440" y="458470"/>
                    <a:pt x="615950" y="469900"/>
                  </a:cubicBezTo>
                  <a:cubicBezTo>
                    <a:pt x="628650" y="477520"/>
                    <a:pt x="610870" y="537210"/>
                    <a:pt x="599440" y="567690"/>
                  </a:cubicBezTo>
                  <a:cubicBezTo>
                    <a:pt x="589280" y="598170"/>
                    <a:pt x="572770" y="629920"/>
                    <a:pt x="553720" y="655320"/>
                  </a:cubicBezTo>
                  <a:cubicBezTo>
                    <a:pt x="533400" y="681990"/>
                    <a:pt x="508000" y="706120"/>
                    <a:pt x="481330" y="723900"/>
                  </a:cubicBezTo>
                  <a:cubicBezTo>
                    <a:pt x="453390" y="742950"/>
                    <a:pt x="422910" y="756920"/>
                    <a:pt x="391160" y="765810"/>
                  </a:cubicBezTo>
                  <a:cubicBezTo>
                    <a:pt x="359410" y="774700"/>
                    <a:pt x="325120" y="778510"/>
                    <a:pt x="292100" y="775970"/>
                  </a:cubicBezTo>
                  <a:cubicBezTo>
                    <a:pt x="259080" y="774700"/>
                    <a:pt x="224790" y="767080"/>
                    <a:pt x="194310" y="755650"/>
                  </a:cubicBezTo>
                  <a:cubicBezTo>
                    <a:pt x="163830" y="742950"/>
                    <a:pt x="134620" y="725170"/>
                    <a:pt x="109220" y="703580"/>
                  </a:cubicBezTo>
                  <a:cubicBezTo>
                    <a:pt x="85090" y="681990"/>
                    <a:pt x="62230" y="656590"/>
                    <a:pt x="45720" y="627380"/>
                  </a:cubicBezTo>
                  <a:cubicBezTo>
                    <a:pt x="27940" y="599440"/>
                    <a:pt x="15240" y="567690"/>
                    <a:pt x="8890" y="535940"/>
                  </a:cubicBezTo>
                  <a:cubicBezTo>
                    <a:pt x="1270" y="502920"/>
                    <a:pt x="0" y="468630"/>
                    <a:pt x="2540" y="435610"/>
                  </a:cubicBezTo>
                  <a:cubicBezTo>
                    <a:pt x="6350" y="403860"/>
                    <a:pt x="15240" y="369570"/>
                    <a:pt x="29210" y="340360"/>
                  </a:cubicBezTo>
                  <a:cubicBezTo>
                    <a:pt x="43180" y="311150"/>
                    <a:pt x="63500" y="281940"/>
                    <a:pt x="85090" y="257810"/>
                  </a:cubicBezTo>
                  <a:cubicBezTo>
                    <a:pt x="107950" y="233680"/>
                    <a:pt x="135890" y="213360"/>
                    <a:pt x="165100" y="198120"/>
                  </a:cubicBezTo>
                  <a:cubicBezTo>
                    <a:pt x="193040" y="182880"/>
                    <a:pt x="226060" y="171450"/>
                    <a:pt x="259080" y="166370"/>
                  </a:cubicBezTo>
                  <a:cubicBezTo>
                    <a:pt x="290830" y="161290"/>
                    <a:pt x="326390" y="161290"/>
                    <a:pt x="358140" y="166370"/>
                  </a:cubicBezTo>
                  <a:cubicBezTo>
                    <a:pt x="391160" y="171450"/>
                    <a:pt x="424180" y="182880"/>
                    <a:pt x="452120" y="198120"/>
                  </a:cubicBezTo>
                  <a:cubicBezTo>
                    <a:pt x="481330" y="213360"/>
                    <a:pt x="509270" y="234950"/>
                    <a:pt x="532130" y="257810"/>
                  </a:cubicBezTo>
                  <a:cubicBezTo>
                    <a:pt x="554990" y="281940"/>
                    <a:pt x="574040" y="311150"/>
                    <a:pt x="588010" y="340360"/>
                  </a:cubicBezTo>
                  <a:cubicBezTo>
                    <a:pt x="601980" y="369570"/>
                    <a:pt x="610870" y="403860"/>
                    <a:pt x="614680" y="436880"/>
                  </a:cubicBezTo>
                  <a:cubicBezTo>
                    <a:pt x="617220" y="468630"/>
                    <a:pt x="615950" y="504190"/>
                    <a:pt x="608330" y="535940"/>
                  </a:cubicBezTo>
                  <a:cubicBezTo>
                    <a:pt x="601980" y="567690"/>
                    <a:pt x="589280" y="599440"/>
                    <a:pt x="571500" y="628650"/>
                  </a:cubicBezTo>
                  <a:cubicBezTo>
                    <a:pt x="554990" y="656590"/>
                    <a:pt x="532130" y="683260"/>
                    <a:pt x="508000" y="703580"/>
                  </a:cubicBezTo>
                  <a:cubicBezTo>
                    <a:pt x="482600" y="725170"/>
                    <a:pt x="452120" y="742950"/>
                    <a:pt x="422910" y="755650"/>
                  </a:cubicBezTo>
                  <a:cubicBezTo>
                    <a:pt x="392430" y="767080"/>
                    <a:pt x="358140" y="774700"/>
                    <a:pt x="325120" y="775970"/>
                  </a:cubicBezTo>
                  <a:cubicBezTo>
                    <a:pt x="292100" y="778510"/>
                    <a:pt x="257810" y="774700"/>
                    <a:pt x="226060" y="765810"/>
                  </a:cubicBezTo>
                  <a:cubicBezTo>
                    <a:pt x="194310" y="756920"/>
                    <a:pt x="162560" y="741680"/>
                    <a:pt x="135890" y="723900"/>
                  </a:cubicBezTo>
                  <a:cubicBezTo>
                    <a:pt x="109220" y="706120"/>
                    <a:pt x="83820" y="681990"/>
                    <a:pt x="63500" y="655320"/>
                  </a:cubicBezTo>
                  <a:cubicBezTo>
                    <a:pt x="44450" y="629920"/>
                    <a:pt x="27940" y="598170"/>
                    <a:pt x="17780" y="567690"/>
                  </a:cubicBezTo>
                  <a:cubicBezTo>
                    <a:pt x="6350" y="535940"/>
                    <a:pt x="1270" y="509270"/>
                    <a:pt x="1270" y="469900"/>
                  </a:cubicBezTo>
                  <a:cubicBezTo>
                    <a:pt x="1270" y="407670"/>
                    <a:pt x="25400" y="289560"/>
                    <a:pt x="40640" y="234950"/>
                  </a:cubicBezTo>
                  <a:cubicBezTo>
                    <a:pt x="48260" y="205740"/>
                    <a:pt x="54610" y="187960"/>
                    <a:pt x="66040" y="166370"/>
                  </a:cubicBezTo>
                  <a:cubicBezTo>
                    <a:pt x="77470" y="144780"/>
                    <a:pt x="87630" y="125730"/>
                    <a:pt x="107950" y="106680"/>
                  </a:cubicBezTo>
                  <a:cubicBezTo>
                    <a:pt x="135890" y="78740"/>
                    <a:pt x="182880" y="40640"/>
                    <a:pt x="227330" y="22860"/>
                  </a:cubicBezTo>
                  <a:cubicBezTo>
                    <a:pt x="271780" y="6350"/>
                    <a:pt x="332740" y="3810"/>
                    <a:pt x="372110" y="5080"/>
                  </a:cubicBezTo>
                  <a:cubicBezTo>
                    <a:pt x="400050" y="7620"/>
                    <a:pt x="417830" y="11430"/>
                    <a:pt x="443230" y="22860"/>
                  </a:cubicBezTo>
                  <a:cubicBezTo>
                    <a:pt x="480060" y="39370"/>
                    <a:pt x="534670" y="77470"/>
                    <a:pt x="563880" y="105410"/>
                  </a:cubicBezTo>
                  <a:cubicBezTo>
                    <a:pt x="582930" y="125730"/>
                    <a:pt x="593090" y="140970"/>
                    <a:pt x="604520" y="166370"/>
                  </a:cubicBezTo>
                  <a:cubicBezTo>
                    <a:pt x="621030" y="201930"/>
                    <a:pt x="652780" y="299720"/>
                    <a:pt x="640080" y="307340"/>
                  </a:cubicBezTo>
                  <a:cubicBezTo>
                    <a:pt x="627380" y="314960"/>
                    <a:pt x="535940" y="228600"/>
                    <a:pt x="537210" y="226060"/>
                  </a:cubicBezTo>
                  <a:cubicBezTo>
                    <a:pt x="538480" y="223520"/>
                    <a:pt x="629920" y="275590"/>
                    <a:pt x="659130" y="300990"/>
                  </a:cubicBezTo>
                  <a:cubicBezTo>
                    <a:pt x="679450" y="320040"/>
                    <a:pt x="689610" y="334010"/>
                    <a:pt x="702310" y="358140"/>
                  </a:cubicBezTo>
                  <a:cubicBezTo>
                    <a:pt x="720090" y="392430"/>
                    <a:pt x="740410" y="448310"/>
                    <a:pt x="742950" y="495300"/>
                  </a:cubicBezTo>
                  <a:cubicBezTo>
                    <a:pt x="745490" y="541020"/>
                    <a:pt x="735330" y="593090"/>
                    <a:pt x="716280" y="635000"/>
                  </a:cubicBezTo>
                  <a:cubicBezTo>
                    <a:pt x="695960" y="676910"/>
                    <a:pt x="662940" y="717550"/>
                    <a:pt x="626110" y="746760"/>
                  </a:cubicBezTo>
                  <a:cubicBezTo>
                    <a:pt x="590550" y="774700"/>
                    <a:pt x="541020" y="795020"/>
                    <a:pt x="495300" y="802640"/>
                  </a:cubicBezTo>
                  <a:cubicBezTo>
                    <a:pt x="450850" y="811530"/>
                    <a:pt x="375920" y="825500"/>
                    <a:pt x="353060" y="792480"/>
                  </a:cubicBezTo>
                  <a:cubicBezTo>
                    <a:pt x="308610" y="726440"/>
                    <a:pt x="463550" y="252730"/>
                    <a:pt x="539750" y="224790"/>
                  </a:cubicBezTo>
                  <a:cubicBezTo>
                    <a:pt x="576580" y="212090"/>
                    <a:pt x="628650" y="266700"/>
                    <a:pt x="660400" y="299720"/>
                  </a:cubicBezTo>
                  <a:cubicBezTo>
                    <a:pt x="693420" y="332740"/>
                    <a:pt x="720090" y="378460"/>
                    <a:pt x="732790" y="422910"/>
                  </a:cubicBezTo>
                  <a:cubicBezTo>
                    <a:pt x="746760" y="467360"/>
                    <a:pt x="749300" y="520700"/>
                    <a:pt x="740410" y="566420"/>
                  </a:cubicBezTo>
                  <a:cubicBezTo>
                    <a:pt x="731520" y="610870"/>
                    <a:pt x="708660" y="659130"/>
                    <a:pt x="680720" y="695960"/>
                  </a:cubicBezTo>
                  <a:cubicBezTo>
                    <a:pt x="651510" y="731520"/>
                    <a:pt x="609600" y="763270"/>
                    <a:pt x="566420" y="782320"/>
                  </a:cubicBezTo>
                  <a:cubicBezTo>
                    <a:pt x="524510" y="800100"/>
                    <a:pt x="464820" y="806450"/>
                    <a:pt x="426720" y="806450"/>
                  </a:cubicBezTo>
                  <a:cubicBezTo>
                    <a:pt x="398780" y="806450"/>
                    <a:pt x="381000" y="803910"/>
                    <a:pt x="355600" y="792480"/>
                  </a:cubicBezTo>
                  <a:cubicBezTo>
                    <a:pt x="316230" y="775970"/>
                    <a:pt x="265430" y="744220"/>
                    <a:pt x="222250" y="699770"/>
                  </a:cubicBezTo>
                  <a:cubicBezTo>
                    <a:pt x="162560" y="638810"/>
                    <a:pt x="45720" y="528320"/>
                    <a:pt x="53340" y="439420"/>
                  </a:cubicBezTo>
                  <a:cubicBezTo>
                    <a:pt x="62230" y="331470"/>
                    <a:pt x="264160" y="148590"/>
                    <a:pt x="360680" y="105410"/>
                  </a:cubicBezTo>
                  <a:cubicBezTo>
                    <a:pt x="420370" y="78740"/>
                    <a:pt x="488950" y="96520"/>
                    <a:pt x="532130" y="102870"/>
                  </a:cubicBezTo>
                  <a:cubicBezTo>
                    <a:pt x="560070" y="106680"/>
                    <a:pt x="575310" y="110490"/>
                    <a:pt x="599440" y="123190"/>
                  </a:cubicBezTo>
                  <a:cubicBezTo>
                    <a:pt x="632460" y="139700"/>
                    <a:pt x="684530" y="177800"/>
                    <a:pt x="709930" y="205740"/>
                  </a:cubicBezTo>
                  <a:cubicBezTo>
                    <a:pt x="727710" y="226060"/>
                    <a:pt x="736600" y="240030"/>
                    <a:pt x="746760" y="265430"/>
                  </a:cubicBezTo>
                  <a:cubicBezTo>
                    <a:pt x="760730" y="299720"/>
                    <a:pt x="775970" y="355600"/>
                    <a:pt x="773430" y="401320"/>
                  </a:cubicBezTo>
                  <a:cubicBezTo>
                    <a:pt x="772160" y="445770"/>
                    <a:pt x="751840" y="500380"/>
                    <a:pt x="734060" y="533400"/>
                  </a:cubicBezTo>
                  <a:cubicBezTo>
                    <a:pt x="722630" y="557530"/>
                    <a:pt x="712470" y="571500"/>
                    <a:pt x="692150" y="589280"/>
                  </a:cubicBezTo>
                  <a:cubicBezTo>
                    <a:pt x="664210" y="614680"/>
                    <a:pt x="609600" y="648970"/>
                    <a:pt x="575310" y="662940"/>
                  </a:cubicBezTo>
                  <a:cubicBezTo>
                    <a:pt x="549910" y="673100"/>
                    <a:pt x="506730" y="676910"/>
                    <a:pt x="506730" y="676910"/>
                  </a:cubicBezTo>
                </a:path>
              </a:pathLst>
            </a:custGeom>
            <a:solidFill>
              <a:srgbClr val="152A51"/>
            </a:solidFill>
            <a:ln cap="sq">
              <a:noFill/>
              <a:prstDash val="solid"/>
              <a:miter/>
            </a:ln>
          </p:spPr>
        </p:sp>
      </p:grpSp>
      <p:grpSp>
        <p:nvGrpSpPr>
          <p:cNvPr name="Group 51" id="51"/>
          <p:cNvGrpSpPr/>
          <p:nvPr/>
        </p:nvGrpSpPr>
        <p:grpSpPr>
          <a:xfrm rot="0">
            <a:off x="3770947" y="4371975"/>
            <a:ext cx="506730" cy="524828"/>
            <a:chOff x="0" y="0"/>
            <a:chExt cx="675640" cy="699770"/>
          </a:xfrm>
        </p:grpSpPr>
        <p:sp>
          <p:nvSpPr>
            <p:cNvPr name="Freeform 52" id="52"/>
            <p:cNvSpPr/>
            <p:nvPr/>
          </p:nvSpPr>
          <p:spPr>
            <a:xfrm flipH="false" flipV="false" rot="0">
              <a:off x="48260" y="49530"/>
              <a:ext cx="576580" cy="604520"/>
            </a:xfrm>
            <a:custGeom>
              <a:avLst/>
              <a:gdLst/>
              <a:ahLst/>
              <a:cxnLst/>
              <a:rect r="r" b="b" t="t" l="l"/>
              <a:pathLst>
                <a:path h="604520" w="576580">
                  <a:moveTo>
                    <a:pt x="2540" y="314960"/>
                  </a:moveTo>
                  <a:cubicBezTo>
                    <a:pt x="25400" y="166370"/>
                    <a:pt x="41910" y="138430"/>
                    <a:pt x="59690" y="114300"/>
                  </a:cubicBezTo>
                  <a:cubicBezTo>
                    <a:pt x="78740" y="90170"/>
                    <a:pt x="101600" y="67310"/>
                    <a:pt x="127000" y="50800"/>
                  </a:cubicBezTo>
                  <a:cubicBezTo>
                    <a:pt x="152400" y="33020"/>
                    <a:pt x="181610" y="20320"/>
                    <a:pt x="212090" y="11430"/>
                  </a:cubicBezTo>
                  <a:cubicBezTo>
                    <a:pt x="241300" y="3810"/>
                    <a:pt x="273050" y="0"/>
                    <a:pt x="303530" y="1270"/>
                  </a:cubicBezTo>
                  <a:cubicBezTo>
                    <a:pt x="334010" y="3810"/>
                    <a:pt x="365760" y="10160"/>
                    <a:pt x="394970" y="21590"/>
                  </a:cubicBezTo>
                  <a:cubicBezTo>
                    <a:pt x="422910" y="33020"/>
                    <a:pt x="450850" y="49530"/>
                    <a:pt x="473710" y="69850"/>
                  </a:cubicBezTo>
                  <a:cubicBezTo>
                    <a:pt x="497840" y="88900"/>
                    <a:pt x="518160" y="114300"/>
                    <a:pt x="534670" y="140970"/>
                  </a:cubicBezTo>
                  <a:cubicBezTo>
                    <a:pt x="549910" y="166370"/>
                    <a:pt x="562610" y="196850"/>
                    <a:pt x="568960" y="226060"/>
                  </a:cubicBezTo>
                  <a:cubicBezTo>
                    <a:pt x="575310" y="256540"/>
                    <a:pt x="576580" y="289560"/>
                    <a:pt x="574040" y="318770"/>
                  </a:cubicBezTo>
                  <a:cubicBezTo>
                    <a:pt x="570230" y="349250"/>
                    <a:pt x="561340" y="381000"/>
                    <a:pt x="548640" y="408940"/>
                  </a:cubicBezTo>
                  <a:cubicBezTo>
                    <a:pt x="535940" y="436880"/>
                    <a:pt x="518160" y="463550"/>
                    <a:pt x="496570" y="485140"/>
                  </a:cubicBezTo>
                  <a:cubicBezTo>
                    <a:pt x="476250" y="508000"/>
                    <a:pt x="449580" y="527050"/>
                    <a:pt x="422910" y="542290"/>
                  </a:cubicBezTo>
                  <a:cubicBezTo>
                    <a:pt x="396240" y="556260"/>
                    <a:pt x="364490" y="566420"/>
                    <a:pt x="335280" y="571500"/>
                  </a:cubicBezTo>
                  <a:cubicBezTo>
                    <a:pt x="304800" y="576580"/>
                    <a:pt x="271780" y="576580"/>
                    <a:pt x="241300" y="571500"/>
                  </a:cubicBezTo>
                  <a:cubicBezTo>
                    <a:pt x="212090" y="566420"/>
                    <a:pt x="180340" y="556260"/>
                    <a:pt x="153670" y="542290"/>
                  </a:cubicBezTo>
                  <a:cubicBezTo>
                    <a:pt x="127000" y="527050"/>
                    <a:pt x="100330" y="508000"/>
                    <a:pt x="80010" y="485140"/>
                  </a:cubicBezTo>
                  <a:cubicBezTo>
                    <a:pt x="58420" y="463550"/>
                    <a:pt x="40640" y="436880"/>
                    <a:pt x="27940" y="408940"/>
                  </a:cubicBezTo>
                  <a:cubicBezTo>
                    <a:pt x="15240" y="381000"/>
                    <a:pt x="6350" y="349250"/>
                    <a:pt x="2540" y="318770"/>
                  </a:cubicBezTo>
                  <a:cubicBezTo>
                    <a:pt x="0" y="288290"/>
                    <a:pt x="1270" y="256540"/>
                    <a:pt x="7620" y="226060"/>
                  </a:cubicBezTo>
                  <a:cubicBezTo>
                    <a:pt x="13970" y="196850"/>
                    <a:pt x="26670" y="166370"/>
                    <a:pt x="41910" y="139700"/>
                  </a:cubicBezTo>
                  <a:cubicBezTo>
                    <a:pt x="58420" y="114300"/>
                    <a:pt x="78740" y="88900"/>
                    <a:pt x="102870" y="69850"/>
                  </a:cubicBezTo>
                  <a:cubicBezTo>
                    <a:pt x="125730" y="49530"/>
                    <a:pt x="153670" y="33020"/>
                    <a:pt x="181610" y="21590"/>
                  </a:cubicBezTo>
                  <a:cubicBezTo>
                    <a:pt x="210820" y="10160"/>
                    <a:pt x="242570" y="3810"/>
                    <a:pt x="273050" y="1270"/>
                  </a:cubicBezTo>
                  <a:cubicBezTo>
                    <a:pt x="303530" y="0"/>
                    <a:pt x="335280" y="3810"/>
                    <a:pt x="365760" y="11430"/>
                  </a:cubicBezTo>
                  <a:cubicBezTo>
                    <a:pt x="394970" y="20320"/>
                    <a:pt x="424180" y="33020"/>
                    <a:pt x="449580" y="50800"/>
                  </a:cubicBezTo>
                  <a:cubicBezTo>
                    <a:pt x="474980" y="67310"/>
                    <a:pt x="497840" y="90170"/>
                    <a:pt x="516890" y="114300"/>
                  </a:cubicBezTo>
                  <a:cubicBezTo>
                    <a:pt x="535940" y="138430"/>
                    <a:pt x="551180" y="167640"/>
                    <a:pt x="560070" y="196850"/>
                  </a:cubicBezTo>
                  <a:cubicBezTo>
                    <a:pt x="570230" y="226060"/>
                    <a:pt x="574040" y="257810"/>
                    <a:pt x="575310" y="288290"/>
                  </a:cubicBezTo>
                  <a:cubicBezTo>
                    <a:pt x="576580" y="320040"/>
                    <a:pt x="575310" y="350520"/>
                    <a:pt x="566420" y="383540"/>
                  </a:cubicBezTo>
                  <a:cubicBezTo>
                    <a:pt x="554990" y="422910"/>
                    <a:pt x="525780" y="476250"/>
                    <a:pt x="502920" y="505460"/>
                  </a:cubicBezTo>
                  <a:cubicBezTo>
                    <a:pt x="486410" y="525780"/>
                    <a:pt x="473710" y="537210"/>
                    <a:pt x="450850" y="551180"/>
                  </a:cubicBezTo>
                  <a:cubicBezTo>
                    <a:pt x="419100" y="570230"/>
                    <a:pt x="359410" y="593090"/>
                    <a:pt x="322580" y="599440"/>
                  </a:cubicBezTo>
                  <a:cubicBezTo>
                    <a:pt x="297180" y="604520"/>
                    <a:pt x="279400" y="604520"/>
                    <a:pt x="254000" y="599440"/>
                  </a:cubicBezTo>
                  <a:cubicBezTo>
                    <a:pt x="217170" y="593090"/>
                    <a:pt x="162560" y="576580"/>
                    <a:pt x="125730" y="551180"/>
                  </a:cubicBezTo>
                  <a:cubicBezTo>
                    <a:pt x="88900" y="525780"/>
                    <a:pt x="55880" y="487680"/>
                    <a:pt x="34290" y="448310"/>
                  </a:cubicBezTo>
                  <a:cubicBezTo>
                    <a:pt x="13970" y="408940"/>
                    <a:pt x="2540" y="314960"/>
                    <a:pt x="2540" y="314960"/>
                  </a:cubicBezTo>
                </a:path>
              </a:pathLst>
            </a:custGeom>
            <a:solidFill>
              <a:srgbClr val="152A51"/>
            </a:solidFill>
            <a:ln cap="sq">
              <a:noFill/>
              <a:prstDash val="solid"/>
              <a:miter/>
            </a:ln>
          </p:spPr>
        </p:sp>
      </p:grpSp>
      <p:grpSp>
        <p:nvGrpSpPr>
          <p:cNvPr name="Group 53" id="53"/>
          <p:cNvGrpSpPr/>
          <p:nvPr/>
        </p:nvGrpSpPr>
        <p:grpSpPr>
          <a:xfrm rot="0">
            <a:off x="7117080" y="4289108"/>
            <a:ext cx="595312" cy="625793"/>
            <a:chOff x="0" y="0"/>
            <a:chExt cx="793750" cy="834390"/>
          </a:xfrm>
        </p:grpSpPr>
        <p:sp>
          <p:nvSpPr>
            <p:cNvPr name="Freeform 54" id="54"/>
            <p:cNvSpPr/>
            <p:nvPr/>
          </p:nvSpPr>
          <p:spPr>
            <a:xfrm flipH="false" flipV="false" rot="0">
              <a:off x="49530" y="48260"/>
              <a:ext cx="703580" cy="737870"/>
            </a:xfrm>
            <a:custGeom>
              <a:avLst/>
              <a:gdLst/>
              <a:ahLst/>
              <a:cxnLst/>
              <a:rect r="r" b="b" t="t" l="l"/>
              <a:pathLst>
                <a:path h="737870" w="703580">
                  <a:moveTo>
                    <a:pt x="635000" y="240030"/>
                  </a:moveTo>
                  <a:cubicBezTo>
                    <a:pt x="650240" y="325120"/>
                    <a:pt x="622300" y="241300"/>
                    <a:pt x="626110" y="240030"/>
                  </a:cubicBezTo>
                  <a:cubicBezTo>
                    <a:pt x="629920" y="238760"/>
                    <a:pt x="680720" y="320040"/>
                    <a:pt x="692150" y="363220"/>
                  </a:cubicBezTo>
                  <a:cubicBezTo>
                    <a:pt x="703580" y="407670"/>
                    <a:pt x="703580" y="459740"/>
                    <a:pt x="693420" y="504190"/>
                  </a:cubicBezTo>
                  <a:cubicBezTo>
                    <a:pt x="681990" y="548640"/>
                    <a:pt x="657860" y="594360"/>
                    <a:pt x="628650" y="628650"/>
                  </a:cubicBezTo>
                  <a:cubicBezTo>
                    <a:pt x="598170" y="662940"/>
                    <a:pt x="556260" y="692150"/>
                    <a:pt x="513080" y="708660"/>
                  </a:cubicBezTo>
                  <a:cubicBezTo>
                    <a:pt x="471170" y="725170"/>
                    <a:pt x="419100" y="732790"/>
                    <a:pt x="374650" y="726440"/>
                  </a:cubicBezTo>
                  <a:cubicBezTo>
                    <a:pt x="328930" y="721360"/>
                    <a:pt x="275590" y="697230"/>
                    <a:pt x="242570" y="678180"/>
                  </a:cubicBezTo>
                  <a:cubicBezTo>
                    <a:pt x="219710" y="664210"/>
                    <a:pt x="185420" y="641350"/>
                    <a:pt x="189230" y="631190"/>
                  </a:cubicBezTo>
                  <a:cubicBezTo>
                    <a:pt x="199390" y="608330"/>
                    <a:pt x="562610" y="632460"/>
                    <a:pt x="565150" y="652780"/>
                  </a:cubicBezTo>
                  <a:cubicBezTo>
                    <a:pt x="567690" y="670560"/>
                    <a:pt x="363220" y="731520"/>
                    <a:pt x="295910" y="735330"/>
                  </a:cubicBezTo>
                  <a:cubicBezTo>
                    <a:pt x="257810" y="737870"/>
                    <a:pt x="232410" y="730250"/>
                    <a:pt x="201930" y="720090"/>
                  </a:cubicBezTo>
                  <a:cubicBezTo>
                    <a:pt x="172720" y="709930"/>
                    <a:pt x="142240" y="694690"/>
                    <a:pt x="118110" y="675640"/>
                  </a:cubicBezTo>
                  <a:cubicBezTo>
                    <a:pt x="92710" y="656590"/>
                    <a:pt x="69850" y="632460"/>
                    <a:pt x="52070" y="607060"/>
                  </a:cubicBezTo>
                  <a:cubicBezTo>
                    <a:pt x="34290" y="580390"/>
                    <a:pt x="20320" y="549910"/>
                    <a:pt x="11430" y="519430"/>
                  </a:cubicBezTo>
                  <a:cubicBezTo>
                    <a:pt x="3810" y="490220"/>
                    <a:pt x="0" y="455930"/>
                    <a:pt x="1270" y="425450"/>
                  </a:cubicBezTo>
                  <a:cubicBezTo>
                    <a:pt x="2540" y="393700"/>
                    <a:pt x="10160" y="360680"/>
                    <a:pt x="21590" y="331470"/>
                  </a:cubicBezTo>
                  <a:cubicBezTo>
                    <a:pt x="33020" y="302260"/>
                    <a:pt x="50800" y="274320"/>
                    <a:pt x="71120" y="250190"/>
                  </a:cubicBezTo>
                  <a:cubicBezTo>
                    <a:pt x="91440" y="226060"/>
                    <a:pt x="116840" y="204470"/>
                    <a:pt x="143510" y="187960"/>
                  </a:cubicBezTo>
                  <a:cubicBezTo>
                    <a:pt x="170180" y="171450"/>
                    <a:pt x="201930" y="158750"/>
                    <a:pt x="232410" y="152400"/>
                  </a:cubicBezTo>
                  <a:cubicBezTo>
                    <a:pt x="262890" y="146050"/>
                    <a:pt x="295910" y="143510"/>
                    <a:pt x="327660" y="147320"/>
                  </a:cubicBezTo>
                  <a:cubicBezTo>
                    <a:pt x="358140" y="151130"/>
                    <a:pt x="391160" y="160020"/>
                    <a:pt x="419100" y="172720"/>
                  </a:cubicBezTo>
                  <a:cubicBezTo>
                    <a:pt x="448310" y="185420"/>
                    <a:pt x="476250" y="204470"/>
                    <a:pt x="499110" y="226060"/>
                  </a:cubicBezTo>
                  <a:cubicBezTo>
                    <a:pt x="521970" y="247650"/>
                    <a:pt x="542290" y="274320"/>
                    <a:pt x="556260" y="302260"/>
                  </a:cubicBezTo>
                  <a:cubicBezTo>
                    <a:pt x="571500" y="330200"/>
                    <a:pt x="581660" y="361950"/>
                    <a:pt x="586740" y="392430"/>
                  </a:cubicBezTo>
                  <a:cubicBezTo>
                    <a:pt x="591820" y="424180"/>
                    <a:pt x="591820" y="457200"/>
                    <a:pt x="586740" y="487680"/>
                  </a:cubicBezTo>
                  <a:cubicBezTo>
                    <a:pt x="581660" y="519430"/>
                    <a:pt x="571500" y="551180"/>
                    <a:pt x="556260" y="579120"/>
                  </a:cubicBezTo>
                  <a:cubicBezTo>
                    <a:pt x="542290" y="605790"/>
                    <a:pt x="521970" y="632460"/>
                    <a:pt x="499110" y="655320"/>
                  </a:cubicBezTo>
                  <a:cubicBezTo>
                    <a:pt x="476250" y="676910"/>
                    <a:pt x="448310" y="694690"/>
                    <a:pt x="420370" y="708660"/>
                  </a:cubicBezTo>
                  <a:cubicBezTo>
                    <a:pt x="391160" y="721360"/>
                    <a:pt x="359410" y="730250"/>
                    <a:pt x="327660" y="734060"/>
                  </a:cubicBezTo>
                  <a:cubicBezTo>
                    <a:pt x="297180" y="737870"/>
                    <a:pt x="262890" y="735330"/>
                    <a:pt x="232410" y="728980"/>
                  </a:cubicBezTo>
                  <a:cubicBezTo>
                    <a:pt x="201930" y="722630"/>
                    <a:pt x="171450" y="709930"/>
                    <a:pt x="143510" y="693420"/>
                  </a:cubicBezTo>
                  <a:cubicBezTo>
                    <a:pt x="116840" y="676910"/>
                    <a:pt x="91440" y="655320"/>
                    <a:pt x="71120" y="632460"/>
                  </a:cubicBezTo>
                  <a:cubicBezTo>
                    <a:pt x="50800" y="608330"/>
                    <a:pt x="33020" y="579120"/>
                    <a:pt x="21590" y="549910"/>
                  </a:cubicBezTo>
                  <a:cubicBezTo>
                    <a:pt x="10160" y="520700"/>
                    <a:pt x="2540" y="487680"/>
                    <a:pt x="1270" y="457200"/>
                  </a:cubicBezTo>
                  <a:cubicBezTo>
                    <a:pt x="0" y="425450"/>
                    <a:pt x="2540" y="392430"/>
                    <a:pt x="11430" y="361950"/>
                  </a:cubicBezTo>
                  <a:cubicBezTo>
                    <a:pt x="20320" y="331470"/>
                    <a:pt x="34290" y="300990"/>
                    <a:pt x="52070" y="275590"/>
                  </a:cubicBezTo>
                  <a:cubicBezTo>
                    <a:pt x="68580" y="248920"/>
                    <a:pt x="92710" y="224790"/>
                    <a:pt x="116840" y="205740"/>
                  </a:cubicBezTo>
                  <a:cubicBezTo>
                    <a:pt x="142240" y="186690"/>
                    <a:pt x="171450" y="171450"/>
                    <a:pt x="201930" y="161290"/>
                  </a:cubicBezTo>
                  <a:cubicBezTo>
                    <a:pt x="231140" y="151130"/>
                    <a:pt x="288290" y="134620"/>
                    <a:pt x="295910" y="146050"/>
                  </a:cubicBezTo>
                  <a:cubicBezTo>
                    <a:pt x="302260" y="156210"/>
                    <a:pt x="236220" y="205740"/>
                    <a:pt x="246380" y="224790"/>
                  </a:cubicBezTo>
                  <a:cubicBezTo>
                    <a:pt x="266700" y="261620"/>
                    <a:pt x="554990" y="195580"/>
                    <a:pt x="626110" y="240030"/>
                  </a:cubicBezTo>
                  <a:cubicBezTo>
                    <a:pt x="668020" y="266700"/>
                    <a:pt x="680720" y="320040"/>
                    <a:pt x="692150" y="363220"/>
                  </a:cubicBezTo>
                  <a:cubicBezTo>
                    <a:pt x="703580" y="407670"/>
                    <a:pt x="703580" y="459740"/>
                    <a:pt x="693420" y="504190"/>
                  </a:cubicBezTo>
                  <a:cubicBezTo>
                    <a:pt x="681990" y="548640"/>
                    <a:pt x="657860" y="594360"/>
                    <a:pt x="628650" y="628650"/>
                  </a:cubicBezTo>
                  <a:cubicBezTo>
                    <a:pt x="598170" y="662940"/>
                    <a:pt x="556260" y="692150"/>
                    <a:pt x="513080" y="708660"/>
                  </a:cubicBezTo>
                  <a:cubicBezTo>
                    <a:pt x="471170" y="725170"/>
                    <a:pt x="419100" y="732790"/>
                    <a:pt x="374650" y="726440"/>
                  </a:cubicBezTo>
                  <a:cubicBezTo>
                    <a:pt x="328930" y="721360"/>
                    <a:pt x="275590" y="697230"/>
                    <a:pt x="242570" y="678180"/>
                  </a:cubicBezTo>
                  <a:cubicBezTo>
                    <a:pt x="219710" y="664210"/>
                    <a:pt x="208280" y="655320"/>
                    <a:pt x="189230" y="631190"/>
                  </a:cubicBezTo>
                  <a:cubicBezTo>
                    <a:pt x="156210" y="589280"/>
                    <a:pt x="100330" y="495300"/>
                    <a:pt x="80010" y="430530"/>
                  </a:cubicBezTo>
                  <a:cubicBezTo>
                    <a:pt x="62230" y="377190"/>
                    <a:pt x="59690" y="314960"/>
                    <a:pt x="60960" y="274320"/>
                  </a:cubicBezTo>
                  <a:cubicBezTo>
                    <a:pt x="62230" y="246380"/>
                    <a:pt x="67310" y="227330"/>
                    <a:pt x="73660" y="205740"/>
                  </a:cubicBezTo>
                  <a:cubicBezTo>
                    <a:pt x="81280" y="182880"/>
                    <a:pt x="87630" y="163830"/>
                    <a:pt x="102870" y="142240"/>
                  </a:cubicBezTo>
                  <a:cubicBezTo>
                    <a:pt x="124460" y="110490"/>
                    <a:pt x="162560" y="67310"/>
                    <a:pt x="200660" y="44450"/>
                  </a:cubicBezTo>
                  <a:cubicBezTo>
                    <a:pt x="238760" y="21590"/>
                    <a:pt x="288290" y="6350"/>
                    <a:pt x="332740" y="2540"/>
                  </a:cubicBezTo>
                  <a:cubicBezTo>
                    <a:pt x="377190" y="0"/>
                    <a:pt x="434340" y="15240"/>
                    <a:pt x="468630" y="27940"/>
                  </a:cubicBezTo>
                  <a:cubicBezTo>
                    <a:pt x="494030" y="38100"/>
                    <a:pt x="509270" y="46990"/>
                    <a:pt x="528320" y="64770"/>
                  </a:cubicBezTo>
                  <a:cubicBezTo>
                    <a:pt x="556260" y="88900"/>
                    <a:pt x="596900" y="139700"/>
                    <a:pt x="613410" y="173990"/>
                  </a:cubicBezTo>
                  <a:cubicBezTo>
                    <a:pt x="626110" y="196850"/>
                    <a:pt x="635000" y="240030"/>
                    <a:pt x="635000" y="240030"/>
                  </a:cubicBezTo>
                </a:path>
              </a:pathLst>
            </a:custGeom>
            <a:solidFill>
              <a:srgbClr val="FFFFFF"/>
            </a:solidFill>
            <a:ln cap="sq">
              <a:noFill/>
              <a:prstDash val="solid"/>
              <a:miter/>
            </a:ln>
          </p:spPr>
        </p:sp>
      </p:grpSp>
      <p:grpSp>
        <p:nvGrpSpPr>
          <p:cNvPr name="Group 55" id="55"/>
          <p:cNvGrpSpPr/>
          <p:nvPr/>
        </p:nvGrpSpPr>
        <p:grpSpPr>
          <a:xfrm rot="0">
            <a:off x="7132320" y="7117080"/>
            <a:ext cx="507682" cy="557212"/>
            <a:chOff x="0" y="0"/>
            <a:chExt cx="676910" cy="742950"/>
          </a:xfrm>
        </p:grpSpPr>
        <p:sp>
          <p:nvSpPr>
            <p:cNvPr name="Freeform 56" id="56"/>
            <p:cNvSpPr/>
            <p:nvPr/>
          </p:nvSpPr>
          <p:spPr>
            <a:xfrm flipH="false" flipV="false" rot="0">
              <a:off x="48260" y="45720"/>
              <a:ext cx="580390" cy="646430"/>
            </a:xfrm>
            <a:custGeom>
              <a:avLst/>
              <a:gdLst/>
              <a:ahLst/>
              <a:cxnLst/>
              <a:rect r="r" b="b" t="t" l="l"/>
              <a:pathLst>
                <a:path h="646430" w="580390">
                  <a:moveTo>
                    <a:pt x="576580" y="289560"/>
                  </a:moveTo>
                  <a:cubicBezTo>
                    <a:pt x="553720" y="482600"/>
                    <a:pt x="538480" y="508000"/>
                    <a:pt x="519430" y="532130"/>
                  </a:cubicBezTo>
                  <a:cubicBezTo>
                    <a:pt x="501650" y="556260"/>
                    <a:pt x="477520" y="579120"/>
                    <a:pt x="452120" y="595630"/>
                  </a:cubicBezTo>
                  <a:cubicBezTo>
                    <a:pt x="426720" y="613410"/>
                    <a:pt x="397510" y="627380"/>
                    <a:pt x="367030" y="635000"/>
                  </a:cubicBezTo>
                  <a:cubicBezTo>
                    <a:pt x="337820" y="643890"/>
                    <a:pt x="304800" y="646430"/>
                    <a:pt x="274320" y="645160"/>
                  </a:cubicBezTo>
                  <a:cubicBezTo>
                    <a:pt x="243840" y="643890"/>
                    <a:pt x="212090" y="636270"/>
                    <a:pt x="184150" y="624840"/>
                  </a:cubicBezTo>
                  <a:cubicBezTo>
                    <a:pt x="154940" y="613410"/>
                    <a:pt x="127000" y="596900"/>
                    <a:pt x="104140" y="576580"/>
                  </a:cubicBezTo>
                  <a:cubicBezTo>
                    <a:pt x="80010" y="557530"/>
                    <a:pt x="59690" y="532130"/>
                    <a:pt x="43180" y="505460"/>
                  </a:cubicBezTo>
                  <a:cubicBezTo>
                    <a:pt x="27940" y="480060"/>
                    <a:pt x="15240" y="449580"/>
                    <a:pt x="8890" y="419100"/>
                  </a:cubicBezTo>
                  <a:cubicBezTo>
                    <a:pt x="2540" y="389890"/>
                    <a:pt x="0" y="356870"/>
                    <a:pt x="3810" y="326390"/>
                  </a:cubicBezTo>
                  <a:cubicBezTo>
                    <a:pt x="7620" y="295910"/>
                    <a:pt x="15240" y="264160"/>
                    <a:pt x="29210" y="236220"/>
                  </a:cubicBezTo>
                  <a:cubicBezTo>
                    <a:pt x="41910" y="208280"/>
                    <a:pt x="59690" y="181610"/>
                    <a:pt x="81280" y="158750"/>
                  </a:cubicBezTo>
                  <a:cubicBezTo>
                    <a:pt x="101600" y="137160"/>
                    <a:pt x="128270" y="116840"/>
                    <a:pt x="154940" y="102870"/>
                  </a:cubicBezTo>
                  <a:cubicBezTo>
                    <a:pt x="182880" y="87630"/>
                    <a:pt x="213360" y="77470"/>
                    <a:pt x="243840" y="72390"/>
                  </a:cubicBezTo>
                  <a:cubicBezTo>
                    <a:pt x="274320" y="67310"/>
                    <a:pt x="307340" y="67310"/>
                    <a:pt x="336550" y="72390"/>
                  </a:cubicBezTo>
                  <a:cubicBezTo>
                    <a:pt x="367030" y="77470"/>
                    <a:pt x="398780" y="87630"/>
                    <a:pt x="425450" y="102870"/>
                  </a:cubicBezTo>
                  <a:cubicBezTo>
                    <a:pt x="452120" y="116840"/>
                    <a:pt x="478790" y="137160"/>
                    <a:pt x="500380" y="158750"/>
                  </a:cubicBezTo>
                  <a:cubicBezTo>
                    <a:pt x="520700" y="181610"/>
                    <a:pt x="539750" y="208280"/>
                    <a:pt x="552450" y="236220"/>
                  </a:cubicBezTo>
                  <a:cubicBezTo>
                    <a:pt x="565150" y="264160"/>
                    <a:pt x="574040" y="295910"/>
                    <a:pt x="576580" y="326390"/>
                  </a:cubicBezTo>
                  <a:cubicBezTo>
                    <a:pt x="580390" y="356870"/>
                    <a:pt x="579120" y="389890"/>
                    <a:pt x="571500" y="419100"/>
                  </a:cubicBezTo>
                  <a:cubicBezTo>
                    <a:pt x="565150" y="449580"/>
                    <a:pt x="553720" y="480060"/>
                    <a:pt x="537210" y="505460"/>
                  </a:cubicBezTo>
                  <a:cubicBezTo>
                    <a:pt x="521970" y="532130"/>
                    <a:pt x="500380" y="557530"/>
                    <a:pt x="477520" y="576580"/>
                  </a:cubicBezTo>
                  <a:cubicBezTo>
                    <a:pt x="453390" y="596900"/>
                    <a:pt x="425450" y="613410"/>
                    <a:pt x="397510" y="624840"/>
                  </a:cubicBezTo>
                  <a:cubicBezTo>
                    <a:pt x="368300" y="636270"/>
                    <a:pt x="336550" y="643890"/>
                    <a:pt x="306070" y="645160"/>
                  </a:cubicBezTo>
                  <a:cubicBezTo>
                    <a:pt x="275590" y="646430"/>
                    <a:pt x="242570" y="643890"/>
                    <a:pt x="213360" y="635000"/>
                  </a:cubicBezTo>
                  <a:cubicBezTo>
                    <a:pt x="184150" y="627380"/>
                    <a:pt x="153670" y="613410"/>
                    <a:pt x="128270" y="595630"/>
                  </a:cubicBezTo>
                  <a:cubicBezTo>
                    <a:pt x="102870" y="579120"/>
                    <a:pt x="78740" y="556260"/>
                    <a:pt x="60960" y="532130"/>
                  </a:cubicBezTo>
                  <a:cubicBezTo>
                    <a:pt x="41910" y="506730"/>
                    <a:pt x="26670" y="478790"/>
                    <a:pt x="16510" y="449580"/>
                  </a:cubicBezTo>
                  <a:cubicBezTo>
                    <a:pt x="7620" y="420370"/>
                    <a:pt x="3810" y="391160"/>
                    <a:pt x="2540" y="356870"/>
                  </a:cubicBezTo>
                  <a:cubicBezTo>
                    <a:pt x="0" y="316230"/>
                    <a:pt x="0" y="264160"/>
                    <a:pt x="12700" y="220980"/>
                  </a:cubicBezTo>
                  <a:cubicBezTo>
                    <a:pt x="24130" y="177800"/>
                    <a:pt x="46990" y="132080"/>
                    <a:pt x="76200" y="99060"/>
                  </a:cubicBezTo>
                  <a:cubicBezTo>
                    <a:pt x="105410" y="66040"/>
                    <a:pt x="154940" y="36830"/>
                    <a:pt x="189230" y="21590"/>
                  </a:cubicBezTo>
                  <a:cubicBezTo>
                    <a:pt x="213360" y="10160"/>
                    <a:pt x="233680" y="7620"/>
                    <a:pt x="255270" y="5080"/>
                  </a:cubicBezTo>
                  <a:cubicBezTo>
                    <a:pt x="278130" y="2540"/>
                    <a:pt x="298450" y="0"/>
                    <a:pt x="325120" y="5080"/>
                  </a:cubicBezTo>
                  <a:cubicBezTo>
                    <a:pt x="361950" y="11430"/>
                    <a:pt x="416560" y="27940"/>
                    <a:pt x="453390" y="53340"/>
                  </a:cubicBezTo>
                  <a:cubicBezTo>
                    <a:pt x="490220" y="78740"/>
                    <a:pt x="523240" y="116840"/>
                    <a:pt x="544830" y="156210"/>
                  </a:cubicBezTo>
                  <a:cubicBezTo>
                    <a:pt x="565150" y="195580"/>
                    <a:pt x="576580" y="289560"/>
                    <a:pt x="576580" y="289560"/>
                  </a:cubicBezTo>
                </a:path>
              </a:pathLst>
            </a:custGeom>
            <a:solidFill>
              <a:srgbClr val="FFFFFF"/>
            </a:solidFill>
            <a:ln cap="sq">
              <a:noFill/>
              <a:prstDash val="solid"/>
              <a:miter/>
            </a:ln>
          </p:spPr>
        </p:sp>
      </p:grpSp>
      <p:grpSp>
        <p:nvGrpSpPr>
          <p:cNvPr name="Group 57" id="57"/>
          <p:cNvGrpSpPr/>
          <p:nvPr/>
        </p:nvGrpSpPr>
        <p:grpSpPr>
          <a:xfrm rot="0">
            <a:off x="7245668" y="7261860"/>
            <a:ext cx="501015" cy="501015"/>
            <a:chOff x="0" y="0"/>
            <a:chExt cx="668020" cy="668020"/>
          </a:xfrm>
        </p:grpSpPr>
        <p:sp>
          <p:nvSpPr>
            <p:cNvPr name="Freeform 58" id="58"/>
            <p:cNvSpPr/>
            <p:nvPr/>
          </p:nvSpPr>
          <p:spPr>
            <a:xfrm flipH="false" flipV="false" rot="0">
              <a:off x="48260" y="43180"/>
              <a:ext cx="561340" cy="576580"/>
            </a:xfrm>
            <a:custGeom>
              <a:avLst/>
              <a:gdLst/>
              <a:ahLst/>
              <a:cxnLst/>
              <a:rect r="r" b="b" t="t" l="l"/>
              <a:pathLst>
                <a:path h="576580" w="561340">
                  <a:moveTo>
                    <a:pt x="561340" y="203200"/>
                  </a:moveTo>
                  <a:cubicBezTo>
                    <a:pt x="561340" y="383540"/>
                    <a:pt x="541020" y="430530"/>
                    <a:pt x="513080" y="464820"/>
                  </a:cubicBezTo>
                  <a:cubicBezTo>
                    <a:pt x="486410" y="500380"/>
                    <a:pt x="445770" y="530860"/>
                    <a:pt x="405130" y="549910"/>
                  </a:cubicBezTo>
                  <a:cubicBezTo>
                    <a:pt x="365760" y="567690"/>
                    <a:pt x="314960" y="576580"/>
                    <a:pt x="270510" y="574040"/>
                  </a:cubicBezTo>
                  <a:cubicBezTo>
                    <a:pt x="227330" y="571500"/>
                    <a:pt x="177800" y="556260"/>
                    <a:pt x="140970" y="533400"/>
                  </a:cubicBezTo>
                  <a:cubicBezTo>
                    <a:pt x="102870" y="510540"/>
                    <a:pt x="66040" y="474980"/>
                    <a:pt x="43180" y="436880"/>
                  </a:cubicBezTo>
                  <a:cubicBezTo>
                    <a:pt x="20320" y="398780"/>
                    <a:pt x="6350" y="350520"/>
                    <a:pt x="2540" y="306070"/>
                  </a:cubicBezTo>
                  <a:cubicBezTo>
                    <a:pt x="0" y="261620"/>
                    <a:pt x="10160" y="212090"/>
                    <a:pt x="27940" y="171450"/>
                  </a:cubicBezTo>
                  <a:cubicBezTo>
                    <a:pt x="45720" y="130810"/>
                    <a:pt x="77470" y="91440"/>
                    <a:pt x="111760" y="63500"/>
                  </a:cubicBezTo>
                  <a:cubicBezTo>
                    <a:pt x="147320" y="36830"/>
                    <a:pt x="193040" y="15240"/>
                    <a:pt x="236220" y="7620"/>
                  </a:cubicBezTo>
                  <a:cubicBezTo>
                    <a:pt x="280670" y="0"/>
                    <a:pt x="331470" y="2540"/>
                    <a:pt x="373380" y="16510"/>
                  </a:cubicBezTo>
                  <a:cubicBezTo>
                    <a:pt x="415290" y="29210"/>
                    <a:pt x="490220" y="86360"/>
                    <a:pt x="490220" y="86360"/>
                  </a:cubicBezTo>
                </a:path>
              </a:pathLst>
            </a:custGeom>
            <a:solidFill>
              <a:srgbClr val="FFFFFF"/>
            </a:solidFill>
            <a:ln cap="sq">
              <a:noFill/>
              <a:prstDash val="solid"/>
              <a:miter/>
            </a:ln>
          </p:spPr>
        </p:sp>
      </p:grpSp>
      <p:grpSp>
        <p:nvGrpSpPr>
          <p:cNvPr name="Group 59" id="59"/>
          <p:cNvGrpSpPr/>
          <p:nvPr/>
        </p:nvGrpSpPr>
        <p:grpSpPr>
          <a:xfrm rot="0">
            <a:off x="7114222" y="7164705"/>
            <a:ext cx="637222" cy="608648"/>
            <a:chOff x="0" y="0"/>
            <a:chExt cx="849630" cy="811530"/>
          </a:xfrm>
        </p:grpSpPr>
        <p:sp>
          <p:nvSpPr>
            <p:cNvPr name="Freeform 60" id="60"/>
            <p:cNvSpPr/>
            <p:nvPr/>
          </p:nvSpPr>
          <p:spPr>
            <a:xfrm flipH="false" flipV="false" rot="0">
              <a:off x="48260" y="49530"/>
              <a:ext cx="753110" cy="712470"/>
            </a:xfrm>
            <a:custGeom>
              <a:avLst/>
              <a:gdLst/>
              <a:ahLst/>
              <a:cxnLst/>
              <a:rect r="r" b="b" t="t" l="l"/>
              <a:pathLst>
                <a:path h="712470" w="753110">
                  <a:moveTo>
                    <a:pt x="601980" y="265430"/>
                  </a:moveTo>
                  <a:cubicBezTo>
                    <a:pt x="581660" y="377190"/>
                    <a:pt x="289560" y="177800"/>
                    <a:pt x="297180" y="138430"/>
                  </a:cubicBezTo>
                  <a:cubicBezTo>
                    <a:pt x="300990" y="114300"/>
                    <a:pt x="388620" y="105410"/>
                    <a:pt x="435610" y="104140"/>
                  </a:cubicBezTo>
                  <a:cubicBezTo>
                    <a:pt x="481330" y="102870"/>
                    <a:pt x="533400" y="110490"/>
                    <a:pt x="575310" y="129540"/>
                  </a:cubicBezTo>
                  <a:cubicBezTo>
                    <a:pt x="617220" y="147320"/>
                    <a:pt x="660400" y="186690"/>
                    <a:pt x="687070" y="215900"/>
                  </a:cubicBezTo>
                  <a:cubicBezTo>
                    <a:pt x="704850" y="236220"/>
                    <a:pt x="713740" y="255270"/>
                    <a:pt x="723900" y="276860"/>
                  </a:cubicBezTo>
                  <a:cubicBezTo>
                    <a:pt x="734060" y="298450"/>
                    <a:pt x="741680" y="317500"/>
                    <a:pt x="745490" y="345440"/>
                  </a:cubicBezTo>
                  <a:cubicBezTo>
                    <a:pt x="750570" y="383540"/>
                    <a:pt x="750570" y="441960"/>
                    <a:pt x="737870" y="486410"/>
                  </a:cubicBezTo>
                  <a:cubicBezTo>
                    <a:pt x="723900" y="529590"/>
                    <a:pt x="697230" y="575310"/>
                    <a:pt x="664210" y="608330"/>
                  </a:cubicBezTo>
                  <a:cubicBezTo>
                    <a:pt x="632460" y="640080"/>
                    <a:pt x="566420" y="689610"/>
                    <a:pt x="543560" y="681990"/>
                  </a:cubicBezTo>
                  <a:cubicBezTo>
                    <a:pt x="527050" y="675640"/>
                    <a:pt x="534670" y="618490"/>
                    <a:pt x="520700" y="614680"/>
                  </a:cubicBezTo>
                  <a:cubicBezTo>
                    <a:pt x="504190" y="609600"/>
                    <a:pt x="472440" y="659130"/>
                    <a:pt x="444500" y="674370"/>
                  </a:cubicBezTo>
                  <a:cubicBezTo>
                    <a:pt x="416560" y="689610"/>
                    <a:pt x="384810" y="701040"/>
                    <a:pt x="353060" y="706120"/>
                  </a:cubicBezTo>
                  <a:cubicBezTo>
                    <a:pt x="321310" y="712470"/>
                    <a:pt x="288290" y="712470"/>
                    <a:pt x="256540" y="707390"/>
                  </a:cubicBezTo>
                  <a:cubicBezTo>
                    <a:pt x="224790" y="703580"/>
                    <a:pt x="193040" y="692150"/>
                    <a:pt x="163830" y="678180"/>
                  </a:cubicBezTo>
                  <a:cubicBezTo>
                    <a:pt x="135890" y="662940"/>
                    <a:pt x="109220" y="643890"/>
                    <a:pt x="86360" y="621030"/>
                  </a:cubicBezTo>
                  <a:cubicBezTo>
                    <a:pt x="64770" y="598170"/>
                    <a:pt x="44450" y="570230"/>
                    <a:pt x="30480" y="541020"/>
                  </a:cubicBezTo>
                  <a:cubicBezTo>
                    <a:pt x="17780" y="511810"/>
                    <a:pt x="7620" y="480060"/>
                    <a:pt x="3810" y="448310"/>
                  </a:cubicBezTo>
                  <a:cubicBezTo>
                    <a:pt x="0" y="416560"/>
                    <a:pt x="1270" y="382270"/>
                    <a:pt x="7620" y="351790"/>
                  </a:cubicBezTo>
                  <a:cubicBezTo>
                    <a:pt x="13970" y="320040"/>
                    <a:pt x="26670" y="288290"/>
                    <a:pt x="43180" y="261620"/>
                  </a:cubicBezTo>
                  <a:cubicBezTo>
                    <a:pt x="58420" y="233680"/>
                    <a:pt x="80010" y="207010"/>
                    <a:pt x="104140" y="186690"/>
                  </a:cubicBezTo>
                  <a:cubicBezTo>
                    <a:pt x="128270" y="165100"/>
                    <a:pt x="157480" y="147320"/>
                    <a:pt x="186690" y="135890"/>
                  </a:cubicBezTo>
                  <a:cubicBezTo>
                    <a:pt x="215900" y="123190"/>
                    <a:pt x="248920" y="115570"/>
                    <a:pt x="280670" y="113030"/>
                  </a:cubicBezTo>
                  <a:cubicBezTo>
                    <a:pt x="312420" y="111760"/>
                    <a:pt x="346710" y="114300"/>
                    <a:pt x="377190" y="121920"/>
                  </a:cubicBezTo>
                  <a:cubicBezTo>
                    <a:pt x="407670" y="130810"/>
                    <a:pt x="439420" y="144780"/>
                    <a:pt x="466090" y="162560"/>
                  </a:cubicBezTo>
                  <a:cubicBezTo>
                    <a:pt x="492760" y="179070"/>
                    <a:pt x="516890" y="203200"/>
                    <a:pt x="537210" y="227330"/>
                  </a:cubicBezTo>
                  <a:cubicBezTo>
                    <a:pt x="556260" y="252730"/>
                    <a:pt x="572770" y="283210"/>
                    <a:pt x="582930" y="312420"/>
                  </a:cubicBezTo>
                  <a:cubicBezTo>
                    <a:pt x="594360" y="342900"/>
                    <a:pt x="599440" y="375920"/>
                    <a:pt x="600710" y="407670"/>
                  </a:cubicBezTo>
                  <a:cubicBezTo>
                    <a:pt x="600710" y="439420"/>
                    <a:pt x="595630" y="473710"/>
                    <a:pt x="585470" y="504190"/>
                  </a:cubicBezTo>
                  <a:cubicBezTo>
                    <a:pt x="576580" y="534670"/>
                    <a:pt x="560070" y="563880"/>
                    <a:pt x="541020" y="589280"/>
                  </a:cubicBezTo>
                  <a:cubicBezTo>
                    <a:pt x="523240" y="615950"/>
                    <a:pt x="497840" y="638810"/>
                    <a:pt x="472440" y="657860"/>
                  </a:cubicBezTo>
                  <a:cubicBezTo>
                    <a:pt x="445770" y="675640"/>
                    <a:pt x="415290" y="690880"/>
                    <a:pt x="384810" y="699770"/>
                  </a:cubicBezTo>
                  <a:cubicBezTo>
                    <a:pt x="354330" y="708660"/>
                    <a:pt x="320040" y="712470"/>
                    <a:pt x="288290" y="711200"/>
                  </a:cubicBezTo>
                  <a:cubicBezTo>
                    <a:pt x="256540" y="709930"/>
                    <a:pt x="223520" y="702310"/>
                    <a:pt x="194310" y="690880"/>
                  </a:cubicBezTo>
                  <a:cubicBezTo>
                    <a:pt x="163830" y="679450"/>
                    <a:pt x="134620" y="662940"/>
                    <a:pt x="110490" y="642620"/>
                  </a:cubicBezTo>
                  <a:cubicBezTo>
                    <a:pt x="85090" y="622300"/>
                    <a:pt x="63500" y="596900"/>
                    <a:pt x="46990" y="568960"/>
                  </a:cubicBezTo>
                  <a:cubicBezTo>
                    <a:pt x="29210" y="542290"/>
                    <a:pt x="16510" y="510540"/>
                    <a:pt x="10160" y="480060"/>
                  </a:cubicBezTo>
                  <a:cubicBezTo>
                    <a:pt x="2540" y="449580"/>
                    <a:pt x="0" y="415290"/>
                    <a:pt x="2540" y="383540"/>
                  </a:cubicBezTo>
                  <a:cubicBezTo>
                    <a:pt x="6350" y="351790"/>
                    <a:pt x="15240" y="318770"/>
                    <a:pt x="27940" y="289560"/>
                  </a:cubicBezTo>
                  <a:cubicBezTo>
                    <a:pt x="40640" y="260350"/>
                    <a:pt x="48260" y="232410"/>
                    <a:pt x="81280" y="209550"/>
                  </a:cubicBezTo>
                  <a:cubicBezTo>
                    <a:pt x="143510" y="162560"/>
                    <a:pt x="344170" y="109220"/>
                    <a:pt x="435610" y="104140"/>
                  </a:cubicBezTo>
                  <a:cubicBezTo>
                    <a:pt x="491490" y="100330"/>
                    <a:pt x="533400" y="110490"/>
                    <a:pt x="575310" y="129540"/>
                  </a:cubicBezTo>
                  <a:cubicBezTo>
                    <a:pt x="617220" y="147320"/>
                    <a:pt x="657860" y="180340"/>
                    <a:pt x="687070" y="215900"/>
                  </a:cubicBezTo>
                  <a:cubicBezTo>
                    <a:pt x="715010" y="251460"/>
                    <a:pt x="736600" y="307340"/>
                    <a:pt x="745490" y="345440"/>
                  </a:cubicBezTo>
                  <a:cubicBezTo>
                    <a:pt x="751840" y="370840"/>
                    <a:pt x="753110" y="388620"/>
                    <a:pt x="750570" y="416560"/>
                  </a:cubicBezTo>
                  <a:cubicBezTo>
                    <a:pt x="745490" y="454660"/>
                    <a:pt x="726440" y="516890"/>
                    <a:pt x="708660" y="551180"/>
                  </a:cubicBezTo>
                  <a:cubicBezTo>
                    <a:pt x="695960" y="575310"/>
                    <a:pt x="684530" y="589280"/>
                    <a:pt x="664210" y="608330"/>
                  </a:cubicBezTo>
                  <a:cubicBezTo>
                    <a:pt x="636270" y="633730"/>
                    <a:pt x="544830" y="683260"/>
                    <a:pt x="543560" y="681990"/>
                  </a:cubicBezTo>
                  <a:cubicBezTo>
                    <a:pt x="542290" y="679450"/>
                    <a:pt x="638810" y="623570"/>
                    <a:pt x="633730" y="612140"/>
                  </a:cubicBezTo>
                  <a:cubicBezTo>
                    <a:pt x="624840" y="591820"/>
                    <a:pt x="365760" y="702310"/>
                    <a:pt x="264160" y="665480"/>
                  </a:cubicBezTo>
                  <a:cubicBezTo>
                    <a:pt x="166370" y="631190"/>
                    <a:pt x="64770" y="490220"/>
                    <a:pt x="31750" y="407670"/>
                  </a:cubicBezTo>
                  <a:cubicBezTo>
                    <a:pt x="10160" y="351790"/>
                    <a:pt x="24130" y="287020"/>
                    <a:pt x="29210" y="243840"/>
                  </a:cubicBezTo>
                  <a:cubicBezTo>
                    <a:pt x="33020" y="217170"/>
                    <a:pt x="36830" y="201930"/>
                    <a:pt x="48260" y="177800"/>
                  </a:cubicBezTo>
                  <a:cubicBezTo>
                    <a:pt x="64770" y="143510"/>
                    <a:pt x="104140" y="92710"/>
                    <a:pt x="130810" y="66040"/>
                  </a:cubicBezTo>
                  <a:cubicBezTo>
                    <a:pt x="151130" y="48260"/>
                    <a:pt x="165100" y="39370"/>
                    <a:pt x="190500" y="29210"/>
                  </a:cubicBezTo>
                  <a:cubicBezTo>
                    <a:pt x="224790" y="15240"/>
                    <a:pt x="280670" y="0"/>
                    <a:pt x="325120" y="1270"/>
                  </a:cubicBezTo>
                  <a:cubicBezTo>
                    <a:pt x="369570" y="2540"/>
                    <a:pt x="424180" y="22860"/>
                    <a:pt x="458470" y="39370"/>
                  </a:cubicBezTo>
                  <a:cubicBezTo>
                    <a:pt x="482600" y="50800"/>
                    <a:pt x="497840" y="64770"/>
                    <a:pt x="514350" y="81280"/>
                  </a:cubicBezTo>
                  <a:cubicBezTo>
                    <a:pt x="530860" y="96520"/>
                    <a:pt x="546100" y="111760"/>
                    <a:pt x="558800" y="134620"/>
                  </a:cubicBezTo>
                  <a:cubicBezTo>
                    <a:pt x="576580" y="167640"/>
                    <a:pt x="601980" y="265430"/>
                    <a:pt x="601980" y="265430"/>
                  </a:cubicBezTo>
                </a:path>
              </a:pathLst>
            </a:custGeom>
            <a:solidFill>
              <a:srgbClr val="FFFFFF"/>
            </a:solidFill>
            <a:ln cap="sq">
              <a:noFill/>
              <a:prstDash val="solid"/>
              <a:miter/>
            </a:ln>
          </p:spPr>
        </p:sp>
      </p:gr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439A86"/>
        </a:solidFill>
      </p:bgPr>
    </p:bg>
    <p:spTree>
      <p:nvGrpSpPr>
        <p:cNvPr id="1" name=""/>
        <p:cNvGrpSpPr/>
        <p:nvPr/>
      </p:nvGrpSpPr>
      <p:grpSpPr>
        <a:xfrm>
          <a:off x="0" y="0"/>
          <a:ext cx="0" cy="0"/>
          <a:chOff x="0" y="0"/>
          <a:chExt cx="0" cy="0"/>
        </a:xfrm>
      </p:grpSpPr>
      <p:sp>
        <p:nvSpPr>
          <p:cNvPr name="Freeform 2" id="2"/>
          <p:cNvSpPr/>
          <p:nvPr/>
        </p:nvSpPr>
        <p:spPr>
          <a:xfrm flipH="false" flipV="false" rot="-605164">
            <a:off x="1397232" y="1679003"/>
            <a:ext cx="1727049" cy="1204616"/>
          </a:xfrm>
          <a:custGeom>
            <a:avLst/>
            <a:gdLst/>
            <a:ahLst/>
            <a:cxnLst/>
            <a:rect r="r" b="b" t="t" l="l"/>
            <a:pathLst>
              <a:path h="1204616" w="1727049">
                <a:moveTo>
                  <a:pt x="0" y="0"/>
                </a:moveTo>
                <a:lnTo>
                  <a:pt x="1727049" y="0"/>
                </a:lnTo>
                <a:lnTo>
                  <a:pt x="1727049" y="1204616"/>
                </a:lnTo>
                <a:lnTo>
                  <a:pt x="0" y="1204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94746">
            <a:off x="14636101" y="1995120"/>
            <a:ext cx="2345224" cy="771792"/>
          </a:xfrm>
          <a:custGeom>
            <a:avLst/>
            <a:gdLst/>
            <a:ahLst/>
            <a:cxnLst/>
            <a:rect r="r" b="b" t="t" l="l"/>
            <a:pathLst>
              <a:path h="771792" w="2345224">
                <a:moveTo>
                  <a:pt x="0" y="0"/>
                </a:moveTo>
                <a:lnTo>
                  <a:pt x="2345224" y="0"/>
                </a:lnTo>
                <a:lnTo>
                  <a:pt x="2345224" y="771792"/>
                </a:lnTo>
                <a:lnTo>
                  <a:pt x="0" y="7717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5210758" y="334600"/>
            <a:ext cx="7866484" cy="1703280"/>
            <a:chOff x="0" y="0"/>
            <a:chExt cx="2071831" cy="448600"/>
          </a:xfrm>
        </p:grpSpPr>
        <p:sp>
          <p:nvSpPr>
            <p:cNvPr name="Freeform 5" id="5"/>
            <p:cNvSpPr/>
            <p:nvPr/>
          </p:nvSpPr>
          <p:spPr>
            <a:xfrm flipH="false" flipV="false" rot="0">
              <a:off x="0" y="0"/>
              <a:ext cx="2071831" cy="448600"/>
            </a:xfrm>
            <a:custGeom>
              <a:avLst/>
              <a:gdLst/>
              <a:ahLst/>
              <a:cxnLst/>
              <a:rect r="r" b="b" t="t" l="l"/>
              <a:pathLst>
                <a:path h="448600" w="2071831">
                  <a:moveTo>
                    <a:pt x="0" y="0"/>
                  </a:moveTo>
                  <a:lnTo>
                    <a:pt x="2071831" y="0"/>
                  </a:lnTo>
                  <a:lnTo>
                    <a:pt x="2071831" y="448600"/>
                  </a:lnTo>
                  <a:lnTo>
                    <a:pt x="0" y="448600"/>
                  </a:lnTo>
                  <a:close/>
                </a:path>
              </a:pathLst>
            </a:custGeom>
            <a:solidFill>
              <a:srgbClr val="152A51"/>
            </a:solidFill>
            <a:ln cap="sq">
              <a:noFill/>
              <a:prstDash val="solid"/>
              <a:miter/>
            </a:ln>
          </p:spPr>
        </p:sp>
        <p:sp>
          <p:nvSpPr>
            <p:cNvPr name="TextBox 6" id="6"/>
            <p:cNvSpPr txBox="true"/>
            <p:nvPr/>
          </p:nvSpPr>
          <p:spPr>
            <a:xfrm>
              <a:off x="0" y="-19050"/>
              <a:ext cx="2071831" cy="467650"/>
            </a:xfrm>
            <a:prstGeom prst="rect">
              <a:avLst/>
            </a:prstGeom>
          </p:spPr>
          <p:txBody>
            <a:bodyPr anchor="ctr" rtlCol="false" tIns="63500" lIns="63500" bIns="63500" rIns="63500"/>
            <a:lstStyle/>
            <a:p>
              <a:pPr algn="ctr" marL="0" indent="0" lvl="0">
                <a:lnSpc>
                  <a:spcPts val="8159"/>
                </a:lnSpc>
              </a:pPr>
              <a:r>
                <a:rPr lang="en-US" sz="6799" spc="67">
                  <a:solidFill>
                    <a:srgbClr val="FFFFFF"/>
                  </a:solidFill>
                  <a:latin typeface="Chewy"/>
                  <a:ea typeface="Chewy"/>
                  <a:cs typeface="Chewy"/>
                  <a:sym typeface="Chewy"/>
                </a:rPr>
                <a:t>Confusion Matrix</a:t>
              </a:r>
            </a:p>
          </p:txBody>
        </p:sp>
      </p:grpSp>
      <p:sp>
        <p:nvSpPr>
          <p:cNvPr name="Freeform 7" id="7"/>
          <p:cNvSpPr/>
          <p:nvPr/>
        </p:nvSpPr>
        <p:spPr>
          <a:xfrm flipH="false" flipV="false" rot="0">
            <a:off x="736417" y="3025538"/>
            <a:ext cx="7742044" cy="5192158"/>
          </a:xfrm>
          <a:custGeom>
            <a:avLst/>
            <a:gdLst/>
            <a:ahLst/>
            <a:cxnLst/>
            <a:rect r="r" b="b" t="t" l="l"/>
            <a:pathLst>
              <a:path h="5192158" w="7742044">
                <a:moveTo>
                  <a:pt x="0" y="0"/>
                </a:moveTo>
                <a:lnTo>
                  <a:pt x="7742043" y="0"/>
                </a:lnTo>
                <a:lnTo>
                  <a:pt x="7742043" y="5192158"/>
                </a:lnTo>
                <a:lnTo>
                  <a:pt x="0" y="5192158"/>
                </a:lnTo>
                <a:lnTo>
                  <a:pt x="0" y="0"/>
                </a:lnTo>
                <a:close/>
              </a:path>
            </a:pathLst>
          </a:custGeom>
          <a:blipFill>
            <a:blip r:embed="rId6"/>
            <a:stretch>
              <a:fillRect l="0" t="0" r="0" b="0"/>
            </a:stretch>
          </a:blipFill>
        </p:spPr>
      </p:sp>
      <p:sp>
        <p:nvSpPr>
          <p:cNvPr name="Freeform 8" id="8"/>
          <p:cNvSpPr/>
          <p:nvPr/>
        </p:nvSpPr>
        <p:spPr>
          <a:xfrm flipH="false" flipV="false" rot="0">
            <a:off x="8952800" y="3025538"/>
            <a:ext cx="8941599" cy="5186499"/>
          </a:xfrm>
          <a:custGeom>
            <a:avLst/>
            <a:gdLst/>
            <a:ahLst/>
            <a:cxnLst/>
            <a:rect r="r" b="b" t="t" l="l"/>
            <a:pathLst>
              <a:path h="5186499" w="8941599">
                <a:moveTo>
                  <a:pt x="0" y="0"/>
                </a:moveTo>
                <a:lnTo>
                  <a:pt x="8941599" y="0"/>
                </a:lnTo>
                <a:lnTo>
                  <a:pt x="8941599" y="5186499"/>
                </a:lnTo>
                <a:lnTo>
                  <a:pt x="0" y="5186499"/>
                </a:lnTo>
                <a:lnTo>
                  <a:pt x="0" y="0"/>
                </a:lnTo>
                <a:close/>
              </a:path>
            </a:pathLst>
          </a:custGeom>
          <a:blipFill>
            <a:blip r:embed="rId7"/>
            <a:stretch>
              <a:fillRect l="0" t="0" r="0" b="0"/>
            </a:stretch>
          </a:blipFill>
        </p:spPr>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439A86"/>
        </a:solidFill>
      </p:bgPr>
    </p:bg>
    <p:spTree>
      <p:nvGrpSpPr>
        <p:cNvPr id="1" name=""/>
        <p:cNvGrpSpPr/>
        <p:nvPr/>
      </p:nvGrpSpPr>
      <p:grpSpPr>
        <a:xfrm>
          <a:off x="0" y="0"/>
          <a:ext cx="0" cy="0"/>
          <a:chOff x="0" y="0"/>
          <a:chExt cx="0" cy="0"/>
        </a:xfrm>
      </p:grpSpPr>
      <p:sp>
        <p:nvSpPr>
          <p:cNvPr name="Freeform 2" id="2"/>
          <p:cNvSpPr/>
          <p:nvPr/>
        </p:nvSpPr>
        <p:spPr>
          <a:xfrm flipH="false" flipV="false" rot="-605164">
            <a:off x="1397232" y="1679003"/>
            <a:ext cx="1727049" cy="1204616"/>
          </a:xfrm>
          <a:custGeom>
            <a:avLst/>
            <a:gdLst/>
            <a:ahLst/>
            <a:cxnLst/>
            <a:rect r="r" b="b" t="t" l="l"/>
            <a:pathLst>
              <a:path h="1204616" w="1727049">
                <a:moveTo>
                  <a:pt x="0" y="0"/>
                </a:moveTo>
                <a:lnTo>
                  <a:pt x="1727049" y="0"/>
                </a:lnTo>
                <a:lnTo>
                  <a:pt x="1727049" y="1204616"/>
                </a:lnTo>
                <a:lnTo>
                  <a:pt x="0" y="1204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94746">
            <a:off x="14636101" y="1995120"/>
            <a:ext cx="2345224" cy="771792"/>
          </a:xfrm>
          <a:custGeom>
            <a:avLst/>
            <a:gdLst/>
            <a:ahLst/>
            <a:cxnLst/>
            <a:rect r="r" b="b" t="t" l="l"/>
            <a:pathLst>
              <a:path h="771792" w="2345224">
                <a:moveTo>
                  <a:pt x="0" y="0"/>
                </a:moveTo>
                <a:lnTo>
                  <a:pt x="2345224" y="0"/>
                </a:lnTo>
                <a:lnTo>
                  <a:pt x="2345224" y="771792"/>
                </a:lnTo>
                <a:lnTo>
                  <a:pt x="0" y="7717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448659" y="1537084"/>
            <a:ext cx="10901755" cy="7998857"/>
          </a:xfrm>
          <a:custGeom>
            <a:avLst/>
            <a:gdLst/>
            <a:ahLst/>
            <a:cxnLst/>
            <a:rect r="r" b="b" t="t" l="l"/>
            <a:pathLst>
              <a:path h="7998857" w="10901755">
                <a:moveTo>
                  <a:pt x="0" y="0"/>
                </a:moveTo>
                <a:lnTo>
                  <a:pt x="10901755" y="0"/>
                </a:lnTo>
                <a:lnTo>
                  <a:pt x="10901755" y="7998858"/>
                </a:lnTo>
                <a:lnTo>
                  <a:pt x="0" y="7998858"/>
                </a:lnTo>
                <a:lnTo>
                  <a:pt x="0" y="0"/>
                </a:lnTo>
                <a:close/>
              </a:path>
            </a:pathLst>
          </a:custGeom>
          <a:blipFill>
            <a:blip r:embed="rId6"/>
            <a:stretch>
              <a:fillRect l="-1203" t="0" r="-1203" b="-8755"/>
            </a:stretch>
          </a:blipFill>
        </p:spPr>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9E7E5"/>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437569" y="564379"/>
          <a:ext cx="7620000" cy="3871416"/>
        </p:xfrm>
        <a:graphic>
          <a:graphicData uri="http://schemas.openxmlformats.org/drawingml/2006/table">
            <a:tbl>
              <a:tblPr/>
              <a:tblGrid>
                <a:gridCol w="6666307"/>
              </a:tblGrid>
              <a:tr h="1994991">
                <a:tc>
                  <a:txBody>
                    <a:bodyPr anchor="t" rtlCol="false"/>
                    <a:lstStyle/>
                    <a:p>
                      <a:pPr algn="ctr" marL="0" indent="0" lvl="0">
                        <a:lnSpc>
                          <a:spcPts val="7800"/>
                        </a:lnSpc>
                        <a:defRPr/>
                      </a:pPr>
                      <a:r>
                        <a:rPr lang="en-US" sz="6500" spc="65">
                          <a:solidFill>
                            <a:srgbClr val="FFFFFF"/>
                          </a:solidFill>
                          <a:latin typeface="Chewy"/>
                          <a:ea typeface="Chewy"/>
                          <a:cs typeface="Chewy"/>
                          <a:sym typeface="Chewy"/>
                        </a:rPr>
                        <a:t>Random forest</a:t>
                      </a:r>
                      <a:endParaRPr lang="en-US" sz="1100"/>
                    </a:p>
                  </a:txBody>
                  <a:tcPr marL="47625" marR="47625" marT="47625" marB="47625"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97495A"/>
                    </a:solidFill>
                  </a:tcPr>
                </a:tc>
              </a:tr>
              <a:tr h="1876425">
                <a:tc>
                  <a:txBody>
                    <a:bodyPr anchor="t" rtlCol="false"/>
                    <a:lstStyle/>
                    <a:p>
                      <a:pPr algn="ctr" marL="0" indent="0" lvl="0">
                        <a:lnSpc>
                          <a:spcPts val="3500"/>
                        </a:lnSpc>
                        <a:spcBef>
                          <a:spcPct val="0"/>
                        </a:spcBef>
                        <a:defRPr/>
                      </a:pPr>
                      <a:r>
                        <a:rPr lang="en-US" b="true" sz="2500">
                          <a:solidFill>
                            <a:srgbClr val="152A51"/>
                          </a:solidFill>
                          <a:latin typeface="Open Sauce Bold"/>
                          <a:ea typeface="Open Sauce Bold"/>
                          <a:cs typeface="Open Sauce Bold"/>
                          <a:sym typeface="Open Sauce Bold"/>
                        </a:rPr>
                        <a:t>Random Forest is an ensemble learning method that combines multiple decision trees to improve predictive accuracy and control overfitting.</a:t>
                      </a:r>
                      <a:endParaRPr lang="en-US" sz="1100"/>
                    </a:p>
                  </a:txBody>
                  <a:tcPr marL="47625" marR="47625" marT="47625" marB="47625"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FFFF"/>
                    </a:solidFill>
                  </a:tcPr>
                </a:tc>
              </a:tr>
            </a:tbl>
          </a:graphicData>
        </a:graphic>
      </p:graphicFrame>
      <p:sp>
        <p:nvSpPr>
          <p:cNvPr name="Freeform 3" id="3"/>
          <p:cNvSpPr/>
          <p:nvPr/>
        </p:nvSpPr>
        <p:spPr>
          <a:xfrm flipH="false" flipV="false" rot="0">
            <a:off x="10668000" y="-650344"/>
            <a:ext cx="8195656" cy="11587689"/>
          </a:xfrm>
          <a:custGeom>
            <a:avLst/>
            <a:gdLst/>
            <a:ahLst/>
            <a:cxnLst/>
            <a:rect r="r" b="b" t="t" l="l"/>
            <a:pathLst>
              <a:path h="11587689" w="8195656">
                <a:moveTo>
                  <a:pt x="0" y="0"/>
                </a:moveTo>
                <a:lnTo>
                  <a:pt x="8195656" y="0"/>
                </a:lnTo>
                <a:lnTo>
                  <a:pt x="8195656" y="11587688"/>
                </a:lnTo>
                <a:lnTo>
                  <a:pt x="0" y="11587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06216" y="9043286"/>
            <a:ext cx="1649584" cy="932015"/>
          </a:xfrm>
          <a:custGeom>
            <a:avLst/>
            <a:gdLst/>
            <a:ahLst/>
            <a:cxnLst/>
            <a:rect r="r" b="b" t="t" l="l"/>
            <a:pathLst>
              <a:path h="932015" w="1649584">
                <a:moveTo>
                  <a:pt x="0" y="0"/>
                </a:moveTo>
                <a:lnTo>
                  <a:pt x="1649584" y="0"/>
                </a:lnTo>
                <a:lnTo>
                  <a:pt x="1649584" y="932015"/>
                </a:lnTo>
                <a:lnTo>
                  <a:pt x="0" y="9320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855388" y="564379"/>
            <a:ext cx="1625223" cy="928642"/>
          </a:xfrm>
          <a:custGeom>
            <a:avLst/>
            <a:gdLst/>
            <a:ahLst/>
            <a:cxnLst/>
            <a:rect r="r" b="b" t="t" l="l"/>
            <a:pathLst>
              <a:path h="928642" w="1625223">
                <a:moveTo>
                  <a:pt x="0" y="0"/>
                </a:moveTo>
                <a:lnTo>
                  <a:pt x="1625224" y="0"/>
                </a:lnTo>
                <a:lnTo>
                  <a:pt x="1625224" y="928642"/>
                </a:lnTo>
                <a:lnTo>
                  <a:pt x="0" y="928642"/>
                </a:lnTo>
                <a:lnTo>
                  <a:pt x="0" y="0"/>
                </a:lnTo>
                <a:close/>
              </a:path>
            </a:pathLst>
          </a:custGeom>
          <a:blipFill>
            <a:blip r:embed="rId6">
              <a:extLst>
                <a:ext uri="{96DAC541-7B7A-43D3-8B79-37D633B846F1}">
                  <asvg:svgBlip xmlns:asvg="http://schemas.microsoft.com/office/drawing/2016/SVG/main" r:embed="rId7"/>
                </a:ext>
              </a:extLst>
            </a:blip>
            <a:stretch>
              <a:fillRect l="0" t="0" r="-104069" b="0"/>
            </a:stretch>
          </a:blipFill>
        </p:spPr>
      </p:sp>
      <p:sp>
        <p:nvSpPr>
          <p:cNvPr name="Freeform 6" id="6"/>
          <p:cNvSpPr/>
          <p:nvPr/>
        </p:nvSpPr>
        <p:spPr>
          <a:xfrm flipH="false" flipV="false" rot="0">
            <a:off x="11420601" y="3084168"/>
            <a:ext cx="6690454" cy="5017841"/>
          </a:xfrm>
          <a:custGeom>
            <a:avLst/>
            <a:gdLst/>
            <a:ahLst/>
            <a:cxnLst/>
            <a:rect r="r" b="b" t="t" l="l"/>
            <a:pathLst>
              <a:path h="5017841" w="6690454">
                <a:moveTo>
                  <a:pt x="0" y="0"/>
                </a:moveTo>
                <a:lnTo>
                  <a:pt x="6690454" y="0"/>
                </a:lnTo>
                <a:lnTo>
                  <a:pt x="6690454" y="5017840"/>
                </a:lnTo>
                <a:lnTo>
                  <a:pt x="0" y="5017840"/>
                </a:lnTo>
                <a:lnTo>
                  <a:pt x="0" y="0"/>
                </a:lnTo>
                <a:close/>
              </a:path>
            </a:pathLst>
          </a:custGeom>
          <a:blipFill>
            <a:blip r:embed="rId8"/>
            <a:stretch>
              <a:fillRect l="0" t="0" r="0" b="0"/>
            </a:stretch>
          </a:blipFill>
        </p:spPr>
      </p:sp>
      <p:sp>
        <p:nvSpPr>
          <p:cNvPr name="TextBox 7" id="7"/>
          <p:cNvSpPr txBox="true"/>
          <p:nvPr/>
        </p:nvSpPr>
        <p:spPr>
          <a:xfrm rot="0">
            <a:off x="437569" y="4945388"/>
            <a:ext cx="7116060" cy="647700"/>
          </a:xfrm>
          <a:prstGeom prst="rect">
            <a:avLst/>
          </a:prstGeom>
        </p:spPr>
        <p:txBody>
          <a:bodyPr anchor="t" rtlCol="false" tIns="0" lIns="0" bIns="0" rIns="0">
            <a:spAutoFit/>
          </a:bodyPr>
          <a:lstStyle/>
          <a:p>
            <a:pPr algn="ctr" marL="0" indent="0" lvl="0">
              <a:lnSpc>
                <a:spcPts val="5040"/>
              </a:lnSpc>
              <a:spcBef>
                <a:spcPct val="0"/>
              </a:spcBef>
            </a:pPr>
            <a:r>
              <a:rPr lang="en-US" sz="4200" spc="42" strike="noStrike" u="none">
                <a:solidFill>
                  <a:srgbClr val="97495A"/>
                </a:solidFill>
                <a:latin typeface="Chewy"/>
                <a:ea typeface="Chewy"/>
                <a:cs typeface="Chewy"/>
                <a:sym typeface="Chewy"/>
              </a:rPr>
              <a:t>Key Features of Random Forest</a:t>
            </a:r>
          </a:p>
        </p:txBody>
      </p:sp>
      <p:sp>
        <p:nvSpPr>
          <p:cNvPr name="TextBox 8" id="8"/>
          <p:cNvSpPr txBox="true"/>
          <p:nvPr/>
        </p:nvSpPr>
        <p:spPr>
          <a:xfrm rot="0">
            <a:off x="1431008" y="5848436"/>
            <a:ext cx="5660231" cy="2174875"/>
          </a:xfrm>
          <a:prstGeom prst="rect">
            <a:avLst/>
          </a:prstGeom>
        </p:spPr>
        <p:txBody>
          <a:bodyPr anchor="t" rtlCol="false" tIns="0" lIns="0" bIns="0" rIns="0">
            <a:spAutoFit/>
          </a:bodyPr>
          <a:lstStyle/>
          <a:p>
            <a:pPr algn="ctr" marL="539753" indent="-269876" lvl="1">
              <a:lnSpc>
                <a:spcPts val="3500"/>
              </a:lnSpc>
              <a:buFont typeface="Arial"/>
              <a:buChar char="•"/>
            </a:pPr>
            <a:r>
              <a:rPr lang="en-US" b="true" sz="2500">
                <a:solidFill>
                  <a:srgbClr val="152A51"/>
                </a:solidFill>
                <a:latin typeface="Open Sauce Medium"/>
                <a:ea typeface="Open Sauce Medium"/>
                <a:cs typeface="Open Sauce Medium"/>
                <a:sym typeface="Open Sauce Medium"/>
              </a:rPr>
              <a:t>Ensemble Method</a:t>
            </a:r>
          </a:p>
          <a:p>
            <a:pPr algn="ctr" marL="539753" indent="-269876" lvl="1">
              <a:lnSpc>
                <a:spcPts val="3500"/>
              </a:lnSpc>
              <a:buFont typeface="Arial"/>
              <a:buChar char="•"/>
            </a:pPr>
            <a:r>
              <a:rPr lang="en-US" b="true" sz="2500">
                <a:solidFill>
                  <a:srgbClr val="152A51"/>
                </a:solidFill>
                <a:latin typeface="Open Sauce Medium"/>
                <a:ea typeface="Open Sauce Medium"/>
                <a:cs typeface="Open Sauce Medium"/>
                <a:sym typeface="Open Sauce Medium"/>
              </a:rPr>
              <a:t>Bootstrap Aggregating (Bagging)</a:t>
            </a:r>
          </a:p>
          <a:p>
            <a:pPr algn="ctr" marL="539753" indent="-269876" lvl="1">
              <a:lnSpc>
                <a:spcPts val="3500"/>
              </a:lnSpc>
              <a:buFont typeface="Arial"/>
              <a:buChar char="•"/>
            </a:pPr>
            <a:r>
              <a:rPr lang="en-US" b="true" sz="2500">
                <a:solidFill>
                  <a:srgbClr val="152A51"/>
                </a:solidFill>
                <a:latin typeface="Open Sauce Medium"/>
                <a:ea typeface="Open Sauce Medium"/>
                <a:cs typeface="Open Sauce Medium"/>
                <a:sym typeface="Open Sauce Medium"/>
              </a:rPr>
              <a:t>Random Feature Selection</a:t>
            </a:r>
          </a:p>
          <a:p>
            <a:pPr algn="ctr" marL="539753" indent="-269876" lvl="1">
              <a:lnSpc>
                <a:spcPts val="3500"/>
              </a:lnSpc>
              <a:buFont typeface="Arial"/>
              <a:buChar char="•"/>
            </a:pPr>
            <a:r>
              <a:rPr lang="en-US" b="true" sz="2500">
                <a:solidFill>
                  <a:srgbClr val="152A51"/>
                </a:solidFill>
                <a:latin typeface="Open Sauce Medium"/>
                <a:ea typeface="Open Sauce Medium"/>
                <a:cs typeface="Open Sauce Medium"/>
                <a:sym typeface="Open Sauce Medium"/>
              </a:rPr>
              <a:t>Robustness to Overfitting</a:t>
            </a:r>
          </a:p>
          <a:p>
            <a:pPr algn="ctr" marL="539753" indent="-269876" lvl="1">
              <a:lnSpc>
                <a:spcPts val="3500"/>
              </a:lnSpc>
              <a:buFont typeface="Arial"/>
              <a:buChar char="•"/>
            </a:pPr>
            <a:r>
              <a:rPr lang="en-US" b="true" sz="2500">
                <a:solidFill>
                  <a:srgbClr val="152A51"/>
                </a:solidFill>
                <a:latin typeface="Open Sauce Medium"/>
                <a:ea typeface="Open Sauce Medium"/>
                <a:cs typeface="Open Sauce Medium"/>
                <a:sym typeface="Open Sauce Medium"/>
              </a:rPr>
              <a:t>Feature Importance</a:t>
            </a:r>
          </a:p>
        </p:txBody>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9E7E5"/>
        </a:solidFill>
      </p:bgPr>
    </p:bg>
    <p:spTree>
      <p:nvGrpSpPr>
        <p:cNvPr id="1" name=""/>
        <p:cNvGrpSpPr/>
        <p:nvPr/>
      </p:nvGrpSpPr>
      <p:grpSpPr>
        <a:xfrm>
          <a:off x="0" y="0"/>
          <a:ext cx="0" cy="0"/>
          <a:chOff x="0" y="0"/>
          <a:chExt cx="0" cy="0"/>
        </a:xfrm>
      </p:grpSpPr>
      <p:grpSp>
        <p:nvGrpSpPr>
          <p:cNvPr name="Group 2" id="2"/>
          <p:cNvGrpSpPr/>
          <p:nvPr/>
        </p:nvGrpSpPr>
        <p:grpSpPr>
          <a:xfrm rot="0">
            <a:off x="5810250" y="762000"/>
            <a:ext cx="6667500" cy="1809750"/>
            <a:chOff x="0" y="0"/>
            <a:chExt cx="1756049" cy="476642"/>
          </a:xfrm>
        </p:grpSpPr>
        <p:sp>
          <p:nvSpPr>
            <p:cNvPr name="Freeform 3" id="3"/>
            <p:cNvSpPr/>
            <p:nvPr/>
          </p:nvSpPr>
          <p:spPr>
            <a:xfrm flipH="false" flipV="false" rot="0">
              <a:off x="0" y="0"/>
              <a:ext cx="1756049" cy="476642"/>
            </a:xfrm>
            <a:custGeom>
              <a:avLst/>
              <a:gdLst/>
              <a:ahLst/>
              <a:cxnLst/>
              <a:rect r="r" b="b" t="t" l="l"/>
              <a:pathLst>
                <a:path h="476642" w="1756049">
                  <a:moveTo>
                    <a:pt x="0" y="0"/>
                  </a:moveTo>
                  <a:lnTo>
                    <a:pt x="1756049" y="0"/>
                  </a:lnTo>
                  <a:lnTo>
                    <a:pt x="1756049" y="476642"/>
                  </a:lnTo>
                  <a:lnTo>
                    <a:pt x="0" y="476642"/>
                  </a:lnTo>
                  <a:close/>
                </a:path>
              </a:pathLst>
            </a:custGeom>
            <a:solidFill>
              <a:srgbClr val="152A51"/>
            </a:solidFill>
            <a:ln cap="sq">
              <a:noFill/>
              <a:prstDash val="solid"/>
              <a:miter/>
            </a:ln>
          </p:spPr>
        </p:sp>
        <p:sp>
          <p:nvSpPr>
            <p:cNvPr name="TextBox 4" id="4"/>
            <p:cNvSpPr txBox="true"/>
            <p:nvPr/>
          </p:nvSpPr>
          <p:spPr>
            <a:xfrm>
              <a:off x="0" y="-9525"/>
              <a:ext cx="1756049" cy="486167"/>
            </a:xfrm>
            <a:prstGeom prst="rect">
              <a:avLst/>
            </a:prstGeom>
          </p:spPr>
          <p:txBody>
            <a:bodyPr anchor="ctr" rtlCol="false" tIns="63500" lIns="63500" bIns="63500" rIns="63500"/>
            <a:lstStyle/>
            <a:p>
              <a:pPr algn="ctr" marL="0" indent="0" lvl="0">
                <a:lnSpc>
                  <a:spcPts val="5400"/>
                </a:lnSpc>
              </a:pPr>
              <a:r>
                <a:rPr lang="en-US" sz="4500" spc="45">
                  <a:solidFill>
                    <a:srgbClr val="FFFFFF"/>
                  </a:solidFill>
                  <a:latin typeface="Chewy"/>
                  <a:ea typeface="Chewy"/>
                  <a:cs typeface="Chewy"/>
                  <a:sym typeface="Chewy"/>
                </a:rPr>
                <a:t>Team members</a:t>
              </a:r>
            </a:p>
          </p:txBody>
        </p:sp>
      </p:grpSp>
      <p:grpSp>
        <p:nvGrpSpPr>
          <p:cNvPr name="Group 5" id="5"/>
          <p:cNvGrpSpPr/>
          <p:nvPr/>
        </p:nvGrpSpPr>
        <p:grpSpPr>
          <a:xfrm rot="0">
            <a:off x="5334000" y="4237987"/>
            <a:ext cx="2667000" cy="992823"/>
            <a:chOff x="0" y="0"/>
            <a:chExt cx="702420" cy="261484"/>
          </a:xfrm>
        </p:grpSpPr>
        <p:sp>
          <p:nvSpPr>
            <p:cNvPr name="Freeform 6" id="6"/>
            <p:cNvSpPr/>
            <p:nvPr/>
          </p:nvSpPr>
          <p:spPr>
            <a:xfrm flipH="false" flipV="false" rot="0">
              <a:off x="0" y="0"/>
              <a:ext cx="702420" cy="261484"/>
            </a:xfrm>
            <a:custGeom>
              <a:avLst/>
              <a:gdLst/>
              <a:ahLst/>
              <a:cxnLst/>
              <a:rect r="r" b="b" t="t" l="l"/>
              <a:pathLst>
                <a:path h="261484" w="702420">
                  <a:moveTo>
                    <a:pt x="0" y="0"/>
                  </a:moveTo>
                  <a:lnTo>
                    <a:pt x="702420" y="0"/>
                  </a:lnTo>
                  <a:lnTo>
                    <a:pt x="702420" y="261484"/>
                  </a:lnTo>
                  <a:lnTo>
                    <a:pt x="0" y="261484"/>
                  </a:lnTo>
                  <a:close/>
                </a:path>
              </a:pathLst>
            </a:custGeom>
            <a:solidFill>
              <a:srgbClr val="FFFFFF"/>
            </a:solidFill>
            <a:ln cap="sq">
              <a:noFill/>
              <a:prstDash val="solid"/>
              <a:miter/>
            </a:ln>
          </p:spPr>
        </p:sp>
        <p:sp>
          <p:nvSpPr>
            <p:cNvPr name="TextBox 7" id="7"/>
            <p:cNvSpPr txBox="true"/>
            <p:nvPr/>
          </p:nvSpPr>
          <p:spPr>
            <a:xfrm>
              <a:off x="0" y="-47625"/>
              <a:ext cx="702420" cy="309109"/>
            </a:xfrm>
            <a:prstGeom prst="rect">
              <a:avLst/>
            </a:prstGeom>
          </p:spPr>
          <p:txBody>
            <a:bodyPr anchor="ctr" rtlCol="false" tIns="63500" lIns="63500" bIns="63500" rIns="63500"/>
            <a:lstStyle/>
            <a:p>
              <a:pPr algn="ctr" marL="0" indent="0" lvl="0">
                <a:lnSpc>
                  <a:spcPts val="3500"/>
                </a:lnSpc>
              </a:pPr>
              <a:r>
                <a:rPr lang="en-US" b="true" sz="2500">
                  <a:solidFill>
                    <a:srgbClr val="152A51"/>
                  </a:solidFill>
                  <a:latin typeface="Open Sauce Medium"/>
                  <a:ea typeface="Open Sauce Medium"/>
                  <a:cs typeface="Open Sauce Medium"/>
                  <a:sym typeface="Open Sauce Medium"/>
                </a:rPr>
                <a:t>Safaa Waleed Mohamed</a:t>
              </a:r>
            </a:p>
          </p:txBody>
        </p:sp>
      </p:grpSp>
      <p:grpSp>
        <p:nvGrpSpPr>
          <p:cNvPr name="Group 8" id="8"/>
          <p:cNvGrpSpPr/>
          <p:nvPr/>
        </p:nvGrpSpPr>
        <p:grpSpPr>
          <a:xfrm rot="0">
            <a:off x="10287000" y="4237987"/>
            <a:ext cx="2667000" cy="992823"/>
            <a:chOff x="0" y="0"/>
            <a:chExt cx="702420" cy="261484"/>
          </a:xfrm>
        </p:grpSpPr>
        <p:sp>
          <p:nvSpPr>
            <p:cNvPr name="Freeform 9" id="9"/>
            <p:cNvSpPr/>
            <p:nvPr/>
          </p:nvSpPr>
          <p:spPr>
            <a:xfrm flipH="false" flipV="false" rot="0">
              <a:off x="0" y="0"/>
              <a:ext cx="702420" cy="261484"/>
            </a:xfrm>
            <a:custGeom>
              <a:avLst/>
              <a:gdLst/>
              <a:ahLst/>
              <a:cxnLst/>
              <a:rect r="r" b="b" t="t" l="l"/>
              <a:pathLst>
                <a:path h="261484" w="702420">
                  <a:moveTo>
                    <a:pt x="0" y="0"/>
                  </a:moveTo>
                  <a:lnTo>
                    <a:pt x="702420" y="0"/>
                  </a:lnTo>
                  <a:lnTo>
                    <a:pt x="702420" y="261484"/>
                  </a:lnTo>
                  <a:lnTo>
                    <a:pt x="0" y="261484"/>
                  </a:lnTo>
                  <a:close/>
                </a:path>
              </a:pathLst>
            </a:custGeom>
            <a:solidFill>
              <a:srgbClr val="FFFFFF"/>
            </a:solidFill>
            <a:ln cap="sq">
              <a:noFill/>
              <a:prstDash val="solid"/>
              <a:miter/>
            </a:ln>
          </p:spPr>
        </p:sp>
        <p:sp>
          <p:nvSpPr>
            <p:cNvPr name="TextBox 10" id="10"/>
            <p:cNvSpPr txBox="true"/>
            <p:nvPr/>
          </p:nvSpPr>
          <p:spPr>
            <a:xfrm>
              <a:off x="0" y="-47625"/>
              <a:ext cx="702420" cy="309109"/>
            </a:xfrm>
            <a:prstGeom prst="rect">
              <a:avLst/>
            </a:prstGeom>
          </p:spPr>
          <p:txBody>
            <a:bodyPr anchor="ctr" rtlCol="false" tIns="63500" lIns="63500" bIns="63500" rIns="63500"/>
            <a:lstStyle/>
            <a:p>
              <a:pPr algn="ctr" marL="0" indent="0" lvl="0">
                <a:lnSpc>
                  <a:spcPts val="3500"/>
                </a:lnSpc>
              </a:pPr>
              <a:r>
                <a:rPr lang="en-US" b="true" sz="2500">
                  <a:solidFill>
                    <a:srgbClr val="152A51"/>
                  </a:solidFill>
                  <a:latin typeface="Open Sauce Medium"/>
                  <a:ea typeface="Open Sauce Medium"/>
                  <a:cs typeface="Open Sauce Medium"/>
                  <a:sym typeface="Open Sauce Medium"/>
                </a:rPr>
                <a:t>Aya Ibrahem Hassan</a:t>
              </a:r>
            </a:p>
          </p:txBody>
        </p:sp>
      </p:grpSp>
      <p:grpSp>
        <p:nvGrpSpPr>
          <p:cNvPr name="Group 11" id="11"/>
          <p:cNvGrpSpPr/>
          <p:nvPr/>
        </p:nvGrpSpPr>
        <p:grpSpPr>
          <a:xfrm rot="0">
            <a:off x="5334000" y="6333487"/>
            <a:ext cx="2667000" cy="952500"/>
            <a:chOff x="0" y="0"/>
            <a:chExt cx="702420" cy="250864"/>
          </a:xfrm>
        </p:grpSpPr>
        <p:sp>
          <p:nvSpPr>
            <p:cNvPr name="Freeform 12" id="12"/>
            <p:cNvSpPr/>
            <p:nvPr/>
          </p:nvSpPr>
          <p:spPr>
            <a:xfrm flipH="false" flipV="false" rot="0">
              <a:off x="0" y="0"/>
              <a:ext cx="702420" cy="250864"/>
            </a:xfrm>
            <a:custGeom>
              <a:avLst/>
              <a:gdLst/>
              <a:ahLst/>
              <a:cxnLst/>
              <a:rect r="r" b="b" t="t" l="l"/>
              <a:pathLst>
                <a:path h="250864" w="702420">
                  <a:moveTo>
                    <a:pt x="0" y="0"/>
                  </a:moveTo>
                  <a:lnTo>
                    <a:pt x="702420" y="0"/>
                  </a:lnTo>
                  <a:lnTo>
                    <a:pt x="702420" y="250864"/>
                  </a:lnTo>
                  <a:lnTo>
                    <a:pt x="0" y="250864"/>
                  </a:lnTo>
                  <a:close/>
                </a:path>
              </a:pathLst>
            </a:custGeom>
            <a:solidFill>
              <a:srgbClr val="FFFFFF"/>
            </a:solidFill>
            <a:ln cap="sq">
              <a:noFill/>
              <a:prstDash val="solid"/>
              <a:miter/>
            </a:ln>
          </p:spPr>
        </p:sp>
        <p:sp>
          <p:nvSpPr>
            <p:cNvPr name="TextBox 13" id="13"/>
            <p:cNvSpPr txBox="true"/>
            <p:nvPr/>
          </p:nvSpPr>
          <p:spPr>
            <a:xfrm>
              <a:off x="0" y="-47625"/>
              <a:ext cx="702420" cy="298489"/>
            </a:xfrm>
            <a:prstGeom prst="rect">
              <a:avLst/>
            </a:prstGeom>
          </p:spPr>
          <p:txBody>
            <a:bodyPr anchor="ctr" rtlCol="false" tIns="63500" lIns="63500" bIns="63500" rIns="63500"/>
            <a:lstStyle/>
            <a:p>
              <a:pPr algn="ctr" marL="0" indent="0" lvl="0">
                <a:lnSpc>
                  <a:spcPts val="3500"/>
                </a:lnSpc>
              </a:pPr>
              <a:r>
                <a:rPr lang="en-US" b="true" sz="2500">
                  <a:solidFill>
                    <a:srgbClr val="152A51"/>
                  </a:solidFill>
                  <a:latin typeface="Open Sauce Medium"/>
                  <a:ea typeface="Open Sauce Medium"/>
                  <a:cs typeface="Open Sauce Medium"/>
                  <a:sym typeface="Open Sauce Medium"/>
                </a:rPr>
                <a:t>Aya Shaker</a:t>
              </a:r>
            </a:p>
          </p:txBody>
        </p:sp>
      </p:grpSp>
      <p:grpSp>
        <p:nvGrpSpPr>
          <p:cNvPr name="Group 14" id="14"/>
          <p:cNvGrpSpPr/>
          <p:nvPr/>
        </p:nvGrpSpPr>
        <p:grpSpPr>
          <a:xfrm rot="0">
            <a:off x="10287000" y="6333487"/>
            <a:ext cx="2667000" cy="952500"/>
            <a:chOff x="0" y="0"/>
            <a:chExt cx="702420" cy="250864"/>
          </a:xfrm>
        </p:grpSpPr>
        <p:sp>
          <p:nvSpPr>
            <p:cNvPr name="Freeform 15" id="15"/>
            <p:cNvSpPr/>
            <p:nvPr/>
          </p:nvSpPr>
          <p:spPr>
            <a:xfrm flipH="false" flipV="false" rot="0">
              <a:off x="0" y="0"/>
              <a:ext cx="702420" cy="250864"/>
            </a:xfrm>
            <a:custGeom>
              <a:avLst/>
              <a:gdLst/>
              <a:ahLst/>
              <a:cxnLst/>
              <a:rect r="r" b="b" t="t" l="l"/>
              <a:pathLst>
                <a:path h="250864" w="702420">
                  <a:moveTo>
                    <a:pt x="0" y="0"/>
                  </a:moveTo>
                  <a:lnTo>
                    <a:pt x="702420" y="0"/>
                  </a:lnTo>
                  <a:lnTo>
                    <a:pt x="702420" y="250864"/>
                  </a:lnTo>
                  <a:lnTo>
                    <a:pt x="0" y="250864"/>
                  </a:lnTo>
                  <a:close/>
                </a:path>
              </a:pathLst>
            </a:custGeom>
            <a:solidFill>
              <a:srgbClr val="FFFFFF"/>
            </a:solidFill>
            <a:ln cap="sq">
              <a:noFill/>
              <a:prstDash val="solid"/>
              <a:miter/>
            </a:ln>
          </p:spPr>
        </p:sp>
        <p:sp>
          <p:nvSpPr>
            <p:cNvPr name="TextBox 16" id="16"/>
            <p:cNvSpPr txBox="true"/>
            <p:nvPr/>
          </p:nvSpPr>
          <p:spPr>
            <a:xfrm>
              <a:off x="0" y="-47625"/>
              <a:ext cx="702420" cy="298489"/>
            </a:xfrm>
            <a:prstGeom prst="rect">
              <a:avLst/>
            </a:prstGeom>
          </p:spPr>
          <p:txBody>
            <a:bodyPr anchor="ctr" rtlCol="false" tIns="63500" lIns="63500" bIns="63500" rIns="63500"/>
            <a:lstStyle/>
            <a:p>
              <a:pPr algn="ctr" marL="0" indent="0" lvl="0">
                <a:lnSpc>
                  <a:spcPts val="3500"/>
                </a:lnSpc>
              </a:pPr>
              <a:r>
                <a:rPr lang="en-US" b="true" sz="2500">
                  <a:solidFill>
                    <a:srgbClr val="152A51"/>
                  </a:solidFill>
                  <a:latin typeface="Open Sauce Medium"/>
                  <a:ea typeface="Open Sauce Medium"/>
                  <a:cs typeface="Open Sauce Medium"/>
                  <a:sym typeface="Open Sauce Medium"/>
                </a:rPr>
                <a:t>Shahd Hamza</a:t>
              </a:r>
            </a:p>
          </p:txBody>
        </p:sp>
      </p:grpSp>
      <p:sp>
        <p:nvSpPr>
          <p:cNvPr name="Freeform 17" id="17"/>
          <p:cNvSpPr/>
          <p:nvPr/>
        </p:nvSpPr>
        <p:spPr>
          <a:xfrm flipH="false" flipV="false" rot="0">
            <a:off x="1028700" y="3200981"/>
            <a:ext cx="1624813" cy="1533417"/>
          </a:xfrm>
          <a:custGeom>
            <a:avLst/>
            <a:gdLst/>
            <a:ahLst/>
            <a:cxnLst/>
            <a:rect r="r" b="b" t="t" l="l"/>
            <a:pathLst>
              <a:path h="1533417" w="1624813">
                <a:moveTo>
                  <a:pt x="0" y="0"/>
                </a:moveTo>
                <a:lnTo>
                  <a:pt x="1624813" y="0"/>
                </a:lnTo>
                <a:lnTo>
                  <a:pt x="1624813" y="1533417"/>
                </a:lnTo>
                <a:lnTo>
                  <a:pt x="0" y="15334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5308843" y="8335452"/>
            <a:ext cx="1633360" cy="922848"/>
          </a:xfrm>
          <a:custGeom>
            <a:avLst/>
            <a:gdLst/>
            <a:ahLst/>
            <a:cxnLst/>
            <a:rect r="r" b="b" t="t" l="l"/>
            <a:pathLst>
              <a:path h="922848" w="1633360">
                <a:moveTo>
                  <a:pt x="0" y="0"/>
                </a:moveTo>
                <a:lnTo>
                  <a:pt x="1633360" y="0"/>
                </a:lnTo>
                <a:lnTo>
                  <a:pt x="1633360" y="922848"/>
                </a:lnTo>
                <a:lnTo>
                  <a:pt x="0" y="9228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028700" y="6809737"/>
            <a:ext cx="1302475" cy="1024071"/>
          </a:xfrm>
          <a:custGeom>
            <a:avLst/>
            <a:gdLst/>
            <a:ahLst/>
            <a:cxnLst/>
            <a:rect r="r" b="b" t="t" l="l"/>
            <a:pathLst>
              <a:path h="1024071" w="1302475">
                <a:moveTo>
                  <a:pt x="0" y="0"/>
                </a:moveTo>
                <a:lnTo>
                  <a:pt x="1302475" y="0"/>
                </a:lnTo>
                <a:lnTo>
                  <a:pt x="1302475" y="1024071"/>
                </a:lnTo>
                <a:lnTo>
                  <a:pt x="0" y="10240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407299" y="9539726"/>
            <a:ext cx="1451844" cy="511775"/>
          </a:xfrm>
          <a:custGeom>
            <a:avLst/>
            <a:gdLst/>
            <a:ahLst/>
            <a:cxnLst/>
            <a:rect r="r" b="b" t="t" l="l"/>
            <a:pathLst>
              <a:path h="511775" w="1451844">
                <a:moveTo>
                  <a:pt x="0" y="0"/>
                </a:moveTo>
                <a:lnTo>
                  <a:pt x="1451845" y="0"/>
                </a:lnTo>
                <a:lnTo>
                  <a:pt x="1451845" y="511775"/>
                </a:lnTo>
                <a:lnTo>
                  <a:pt x="0" y="5117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15683417" y="5948936"/>
            <a:ext cx="551235" cy="551235"/>
          </a:xfrm>
          <a:custGeom>
            <a:avLst/>
            <a:gdLst/>
            <a:ahLst/>
            <a:cxnLst/>
            <a:rect r="r" b="b" t="t" l="l"/>
            <a:pathLst>
              <a:path h="551235" w="551235">
                <a:moveTo>
                  <a:pt x="0" y="0"/>
                </a:moveTo>
                <a:lnTo>
                  <a:pt x="551236" y="0"/>
                </a:lnTo>
                <a:lnTo>
                  <a:pt x="551236" y="551235"/>
                </a:lnTo>
                <a:lnTo>
                  <a:pt x="0" y="5512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0">
            <a:off x="4161364" y="9500266"/>
            <a:ext cx="551235" cy="551235"/>
          </a:xfrm>
          <a:custGeom>
            <a:avLst/>
            <a:gdLst/>
            <a:ahLst/>
            <a:cxnLst/>
            <a:rect r="r" b="b" t="t" l="l"/>
            <a:pathLst>
              <a:path h="551235" w="551235">
                <a:moveTo>
                  <a:pt x="0" y="0"/>
                </a:moveTo>
                <a:lnTo>
                  <a:pt x="551235" y="0"/>
                </a:lnTo>
                <a:lnTo>
                  <a:pt x="551235" y="551235"/>
                </a:lnTo>
                <a:lnTo>
                  <a:pt x="0" y="55123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3" id="23"/>
          <p:cNvSpPr/>
          <p:nvPr/>
        </p:nvSpPr>
        <p:spPr>
          <a:xfrm flipH="false" flipV="false" rot="0">
            <a:off x="16234653" y="485302"/>
            <a:ext cx="807900" cy="1181573"/>
          </a:xfrm>
          <a:custGeom>
            <a:avLst/>
            <a:gdLst/>
            <a:ahLst/>
            <a:cxnLst/>
            <a:rect r="r" b="b" t="t" l="l"/>
            <a:pathLst>
              <a:path h="1181573" w="807900">
                <a:moveTo>
                  <a:pt x="0" y="0"/>
                </a:moveTo>
                <a:lnTo>
                  <a:pt x="807900" y="0"/>
                </a:lnTo>
                <a:lnTo>
                  <a:pt x="807900" y="1181573"/>
                </a:lnTo>
                <a:lnTo>
                  <a:pt x="0" y="118157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4" id="24"/>
          <p:cNvSpPr/>
          <p:nvPr/>
        </p:nvSpPr>
        <p:spPr>
          <a:xfrm flipH="false" flipV="false" rot="0">
            <a:off x="3707895" y="485302"/>
            <a:ext cx="1458173" cy="1017076"/>
          </a:xfrm>
          <a:custGeom>
            <a:avLst/>
            <a:gdLst/>
            <a:ahLst/>
            <a:cxnLst/>
            <a:rect r="r" b="b" t="t" l="l"/>
            <a:pathLst>
              <a:path h="1017076" w="1458173">
                <a:moveTo>
                  <a:pt x="0" y="0"/>
                </a:moveTo>
                <a:lnTo>
                  <a:pt x="1458173" y="0"/>
                </a:lnTo>
                <a:lnTo>
                  <a:pt x="1458173" y="1017076"/>
                </a:lnTo>
                <a:lnTo>
                  <a:pt x="0" y="10170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5" id="25"/>
          <p:cNvSpPr/>
          <p:nvPr/>
        </p:nvSpPr>
        <p:spPr>
          <a:xfrm flipH="true" flipV="false" rot="0">
            <a:off x="13471230" y="1666875"/>
            <a:ext cx="1603416" cy="1387684"/>
          </a:xfrm>
          <a:custGeom>
            <a:avLst/>
            <a:gdLst/>
            <a:ahLst/>
            <a:cxnLst/>
            <a:rect r="r" b="b" t="t" l="l"/>
            <a:pathLst>
              <a:path h="1387684" w="1603416">
                <a:moveTo>
                  <a:pt x="1603416" y="0"/>
                </a:moveTo>
                <a:lnTo>
                  <a:pt x="0" y="0"/>
                </a:lnTo>
                <a:lnTo>
                  <a:pt x="0" y="1387684"/>
                </a:lnTo>
                <a:lnTo>
                  <a:pt x="1603416" y="1387684"/>
                </a:lnTo>
                <a:lnTo>
                  <a:pt x="1603416"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6" id="26"/>
          <p:cNvSpPr/>
          <p:nvPr/>
        </p:nvSpPr>
        <p:spPr>
          <a:xfrm flipH="false" flipV="false" rot="0">
            <a:off x="10502159" y="8491894"/>
            <a:ext cx="1975591" cy="609964"/>
          </a:xfrm>
          <a:custGeom>
            <a:avLst/>
            <a:gdLst/>
            <a:ahLst/>
            <a:cxnLst/>
            <a:rect r="r" b="b" t="t" l="l"/>
            <a:pathLst>
              <a:path h="609964" w="1975591">
                <a:moveTo>
                  <a:pt x="0" y="0"/>
                </a:moveTo>
                <a:lnTo>
                  <a:pt x="1975591" y="0"/>
                </a:lnTo>
                <a:lnTo>
                  <a:pt x="1975591" y="609964"/>
                </a:lnTo>
                <a:lnTo>
                  <a:pt x="0" y="60996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7" id="27"/>
          <p:cNvSpPr/>
          <p:nvPr/>
        </p:nvSpPr>
        <p:spPr>
          <a:xfrm flipH="false" flipV="false" rot="0">
            <a:off x="857604" y="524853"/>
            <a:ext cx="551235" cy="551235"/>
          </a:xfrm>
          <a:custGeom>
            <a:avLst/>
            <a:gdLst/>
            <a:ahLst/>
            <a:cxnLst/>
            <a:rect r="r" b="b" t="t" l="l"/>
            <a:pathLst>
              <a:path h="551235" w="551235">
                <a:moveTo>
                  <a:pt x="0" y="0"/>
                </a:moveTo>
                <a:lnTo>
                  <a:pt x="551235" y="0"/>
                </a:lnTo>
                <a:lnTo>
                  <a:pt x="551235" y="551236"/>
                </a:lnTo>
                <a:lnTo>
                  <a:pt x="0" y="55123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8" id="28"/>
          <p:cNvSpPr/>
          <p:nvPr/>
        </p:nvSpPr>
        <p:spPr>
          <a:xfrm flipH="false" flipV="false" rot="0">
            <a:off x="13997320" y="3523844"/>
            <a:ext cx="551235" cy="551235"/>
          </a:xfrm>
          <a:custGeom>
            <a:avLst/>
            <a:gdLst/>
            <a:ahLst/>
            <a:cxnLst/>
            <a:rect r="r" b="b" t="t" l="l"/>
            <a:pathLst>
              <a:path h="551235" w="551235">
                <a:moveTo>
                  <a:pt x="0" y="0"/>
                </a:moveTo>
                <a:lnTo>
                  <a:pt x="551235" y="0"/>
                </a:lnTo>
                <a:lnTo>
                  <a:pt x="551235" y="551235"/>
                </a:lnTo>
                <a:lnTo>
                  <a:pt x="0" y="5512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9" id="29"/>
          <p:cNvSpPr/>
          <p:nvPr/>
        </p:nvSpPr>
        <p:spPr>
          <a:xfrm flipH="false" flipV="false" rot="0">
            <a:off x="13997320" y="524853"/>
            <a:ext cx="551235" cy="551235"/>
          </a:xfrm>
          <a:custGeom>
            <a:avLst/>
            <a:gdLst/>
            <a:ahLst/>
            <a:cxnLst/>
            <a:rect r="r" b="b" t="t" l="l"/>
            <a:pathLst>
              <a:path h="551235" w="551235">
                <a:moveTo>
                  <a:pt x="0" y="0"/>
                </a:moveTo>
                <a:lnTo>
                  <a:pt x="551235" y="0"/>
                </a:lnTo>
                <a:lnTo>
                  <a:pt x="551235" y="551236"/>
                </a:lnTo>
                <a:lnTo>
                  <a:pt x="0" y="55123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9E7E5"/>
        </a:solidFill>
      </p:bgPr>
    </p:bg>
    <p:spTree>
      <p:nvGrpSpPr>
        <p:cNvPr id="1" name=""/>
        <p:cNvGrpSpPr/>
        <p:nvPr/>
      </p:nvGrpSpPr>
      <p:grpSpPr>
        <a:xfrm>
          <a:off x="0" y="0"/>
          <a:ext cx="0" cy="0"/>
          <a:chOff x="0" y="0"/>
          <a:chExt cx="0" cy="0"/>
        </a:xfrm>
      </p:grpSpPr>
      <p:sp>
        <p:nvSpPr>
          <p:cNvPr name="Freeform 2" id="2"/>
          <p:cNvSpPr/>
          <p:nvPr/>
        </p:nvSpPr>
        <p:spPr>
          <a:xfrm flipH="false" flipV="false" rot="0">
            <a:off x="15165443" y="6042635"/>
            <a:ext cx="1633360" cy="922848"/>
          </a:xfrm>
          <a:custGeom>
            <a:avLst/>
            <a:gdLst/>
            <a:ahLst/>
            <a:cxnLst/>
            <a:rect r="r" b="b" t="t" l="l"/>
            <a:pathLst>
              <a:path h="922848" w="1633360">
                <a:moveTo>
                  <a:pt x="0" y="0"/>
                </a:moveTo>
                <a:lnTo>
                  <a:pt x="1633360" y="0"/>
                </a:lnTo>
                <a:lnTo>
                  <a:pt x="1633360" y="922848"/>
                </a:lnTo>
                <a:lnTo>
                  <a:pt x="0" y="9228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8138" y="4207864"/>
            <a:ext cx="1302475" cy="1024071"/>
          </a:xfrm>
          <a:custGeom>
            <a:avLst/>
            <a:gdLst/>
            <a:ahLst/>
            <a:cxnLst/>
            <a:rect r="r" b="b" t="t" l="l"/>
            <a:pathLst>
              <a:path h="1024071" w="1302475">
                <a:moveTo>
                  <a:pt x="0" y="0"/>
                </a:moveTo>
                <a:lnTo>
                  <a:pt x="1302475" y="0"/>
                </a:lnTo>
                <a:lnTo>
                  <a:pt x="1302475" y="1024071"/>
                </a:lnTo>
                <a:lnTo>
                  <a:pt x="0" y="1024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199744" y="1286871"/>
            <a:ext cx="807900" cy="1181573"/>
          </a:xfrm>
          <a:custGeom>
            <a:avLst/>
            <a:gdLst/>
            <a:ahLst/>
            <a:cxnLst/>
            <a:rect r="r" b="b" t="t" l="l"/>
            <a:pathLst>
              <a:path h="1181573" w="807900">
                <a:moveTo>
                  <a:pt x="0" y="0"/>
                </a:moveTo>
                <a:lnTo>
                  <a:pt x="807900" y="0"/>
                </a:lnTo>
                <a:lnTo>
                  <a:pt x="807900" y="1181572"/>
                </a:lnTo>
                <a:lnTo>
                  <a:pt x="0" y="11815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764744" y="1877657"/>
            <a:ext cx="1458173" cy="1017076"/>
          </a:xfrm>
          <a:custGeom>
            <a:avLst/>
            <a:gdLst/>
            <a:ahLst/>
            <a:cxnLst/>
            <a:rect r="r" b="b" t="t" l="l"/>
            <a:pathLst>
              <a:path h="1017076" w="1458173">
                <a:moveTo>
                  <a:pt x="0" y="0"/>
                </a:moveTo>
                <a:lnTo>
                  <a:pt x="1458173" y="0"/>
                </a:lnTo>
                <a:lnTo>
                  <a:pt x="1458173" y="1017076"/>
                </a:lnTo>
                <a:lnTo>
                  <a:pt x="0" y="10170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6647740">
            <a:off x="6517086" y="6824779"/>
            <a:ext cx="1224834" cy="2045652"/>
          </a:xfrm>
          <a:custGeom>
            <a:avLst/>
            <a:gdLst/>
            <a:ahLst/>
            <a:cxnLst/>
            <a:rect r="r" b="b" t="t" l="l"/>
            <a:pathLst>
              <a:path h="2045652" w="1224834">
                <a:moveTo>
                  <a:pt x="0" y="0"/>
                </a:moveTo>
                <a:lnTo>
                  <a:pt x="1224834" y="0"/>
                </a:lnTo>
                <a:lnTo>
                  <a:pt x="1224834" y="2045652"/>
                </a:lnTo>
                <a:lnTo>
                  <a:pt x="0" y="20456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5736864">
            <a:off x="15432340" y="985828"/>
            <a:ext cx="1403462" cy="1556258"/>
          </a:xfrm>
          <a:custGeom>
            <a:avLst/>
            <a:gdLst/>
            <a:ahLst/>
            <a:cxnLst/>
            <a:rect r="r" b="b" t="t" l="l"/>
            <a:pathLst>
              <a:path h="1556258" w="1403462">
                <a:moveTo>
                  <a:pt x="0" y="0"/>
                </a:moveTo>
                <a:lnTo>
                  <a:pt x="1403461" y="0"/>
                </a:lnTo>
                <a:lnTo>
                  <a:pt x="1403461" y="1556258"/>
                </a:lnTo>
                <a:lnTo>
                  <a:pt x="0" y="155625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855731" y="852778"/>
            <a:ext cx="1624813" cy="1533417"/>
          </a:xfrm>
          <a:custGeom>
            <a:avLst/>
            <a:gdLst/>
            <a:ahLst/>
            <a:cxnLst/>
            <a:rect r="r" b="b" t="t" l="l"/>
            <a:pathLst>
              <a:path h="1533417" w="1624813">
                <a:moveTo>
                  <a:pt x="0" y="0"/>
                </a:moveTo>
                <a:lnTo>
                  <a:pt x="1624813" y="0"/>
                </a:lnTo>
                <a:lnTo>
                  <a:pt x="1624813" y="1533417"/>
                </a:lnTo>
                <a:lnTo>
                  <a:pt x="0" y="153341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true" flipV="false" rot="0">
            <a:off x="6507117" y="852778"/>
            <a:ext cx="1603416" cy="1387684"/>
          </a:xfrm>
          <a:custGeom>
            <a:avLst/>
            <a:gdLst/>
            <a:ahLst/>
            <a:cxnLst/>
            <a:rect r="r" b="b" t="t" l="l"/>
            <a:pathLst>
              <a:path h="1387684" w="1603416">
                <a:moveTo>
                  <a:pt x="1603416" y="0"/>
                </a:moveTo>
                <a:lnTo>
                  <a:pt x="0" y="0"/>
                </a:lnTo>
                <a:lnTo>
                  <a:pt x="0" y="1387683"/>
                </a:lnTo>
                <a:lnTo>
                  <a:pt x="1603416" y="1387683"/>
                </a:lnTo>
                <a:lnTo>
                  <a:pt x="1603416"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3325082" y="7552792"/>
            <a:ext cx="1414971" cy="1610209"/>
          </a:xfrm>
          <a:custGeom>
            <a:avLst/>
            <a:gdLst/>
            <a:ahLst/>
            <a:cxnLst/>
            <a:rect r="r" b="b" t="t" l="l"/>
            <a:pathLst>
              <a:path h="1610209" w="1414971">
                <a:moveTo>
                  <a:pt x="0" y="0"/>
                </a:moveTo>
                <a:lnTo>
                  <a:pt x="1414971" y="0"/>
                </a:lnTo>
                <a:lnTo>
                  <a:pt x="1414971" y="1610209"/>
                </a:lnTo>
                <a:lnTo>
                  <a:pt x="0" y="161020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4823213" y="3771536"/>
            <a:ext cx="1975591" cy="609964"/>
          </a:xfrm>
          <a:custGeom>
            <a:avLst/>
            <a:gdLst/>
            <a:ahLst/>
            <a:cxnLst/>
            <a:rect r="r" b="b" t="t" l="l"/>
            <a:pathLst>
              <a:path h="609964" w="1975591">
                <a:moveTo>
                  <a:pt x="0" y="0"/>
                </a:moveTo>
                <a:lnTo>
                  <a:pt x="1975590" y="0"/>
                </a:lnTo>
                <a:lnTo>
                  <a:pt x="1975590" y="609964"/>
                </a:lnTo>
                <a:lnTo>
                  <a:pt x="0" y="60996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028700" y="8822725"/>
            <a:ext cx="1451844" cy="511775"/>
          </a:xfrm>
          <a:custGeom>
            <a:avLst/>
            <a:gdLst/>
            <a:ahLst/>
            <a:cxnLst/>
            <a:rect r="r" b="b" t="t" l="l"/>
            <a:pathLst>
              <a:path h="511775" w="1451844">
                <a:moveTo>
                  <a:pt x="0" y="0"/>
                </a:moveTo>
                <a:lnTo>
                  <a:pt x="1451844" y="0"/>
                </a:lnTo>
                <a:lnTo>
                  <a:pt x="1451844" y="511775"/>
                </a:lnTo>
                <a:lnTo>
                  <a:pt x="0" y="511775"/>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2970613" y="6763617"/>
            <a:ext cx="551235" cy="551235"/>
          </a:xfrm>
          <a:custGeom>
            <a:avLst/>
            <a:gdLst/>
            <a:ahLst/>
            <a:cxnLst/>
            <a:rect r="r" b="b" t="t" l="l"/>
            <a:pathLst>
              <a:path h="551235" w="551235">
                <a:moveTo>
                  <a:pt x="0" y="0"/>
                </a:moveTo>
                <a:lnTo>
                  <a:pt x="551235" y="0"/>
                </a:lnTo>
                <a:lnTo>
                  <a:pt x="551235" y="551235"/>
                </a:lnTo>
                <a:lnTo>
                  <a:pt x="0" y="55123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9231848" y="852778"/>
            <a:ext cx="551235" cy="551235"/>
          </a:xfrm>
          <a:custGeom>
            <a:avLst/>
            <a:gdLst/>
            <a:ahLst/>
            <a:cxnLst/>
            <a:rect r="r" b="b" t="t" l="l"/>
            <a:pathLst>
              <a:path h="551235" w="551235">
                <a:moveTo>
                  <a:pt x="0" y="0"/>
                </a:moveTo>
                <a:lnTo>
                  <a:pt x="551235" y="0"/>
                </a:lnTo>
                <a:lnTo>
                  <a:pt x="551235" y="551235"/>
                </a:lnTo>
                <a:lnTo>
                  <a:pt x="0" y="551235"/>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4782765" y="8783265"/>
            <a:ext cx="551235" cy="551235"/>
          </a:xfrm>
          <a:custGeom>
            <a:avLst/>
            <a:gdLst/>
            <a:ahLst/>
            <a:cxnLst/>
            <a:rect r="r" b="b" t="t" l="l"/>
            <a:pathLst>
              <a:path h="551235" w="551235">
                <a:moveTo>
                  <a:pt x="0" y="0"/>
                </a:moveTo>
                <a:lnTo>
                  <a:pt x="551235" y="0"/>
                </a:lnTo>
                <a:lnTo>
                  <a:pt x="551235" y="551235"/>
                </a:lnTo>
                <a:lnTo>
                  <a:pt x="0" y="551235"/>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6" id="16"/>
          <p:cNvSpPr/>
          <p:nvPr/>
        </p:nvSpPr>
        <p:spPr>
          <a:xfrm flipH="false" flipV="false" rot="0">
            <a:off x="13325082" y="2468443"/>
            <a:ext cx="551235" cy="551235"/>
          </a:xfrm>
          <a:custGeom>
            <a:avLst/>
            <a:gdLst/>
            <a:ahLst/>
            <a:cxnLst/>
            <a:rect r="r" b="b" t="t" l="l"/>
            <a:pathLst>
              <a:path h="551235" w="551235">
                <a:moveTo>
                  <a:pt x="0" y="0"/>
                </a:moveTo>
                <a:lnTo>
                  <a:pt x="551235" y="0"/>
                </a:lnTo>
                <a:lnTo>
                  <a:pt x="551235" y="551236"/>
                </a:lnTo>
                <a:lnTo>
                  <a:pt x="0" y="551236"/>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7" id="17"/>
          <p:cNvSpPr/>
          <p:nvPr/>
        </p:nvSpPr>
        <p:spPr>
          <a:xfrm flipH="false" flipV="false" rot="0">
            <a:off x="9657411" y="8611766"/>
            <a:ext cx="551235" cy="551235"/>
          </a:xfrm>
          <a:custGeom>
            <a:avLst/>
            <a:gdLst/>
            <a:ahLst/>
            <a:cxnLst/>
            <a:rect r="r" b="b" t="t" l="l"/>
            <a:pathLst>
              <a:path h="551235" w="551235">
                <a:moveTo>
                  <a:pt x="0" y="0"/>
                </a:moveTo>
                <a:lnTo>
                  <a:pt x="551235" y="0"/>
                </a:lnTo>
                <a:lnTo>
                  <a:pt x="551235" y="551235"/>
                </a:lnTo>
                <a:lnTo>
                  <a:pt x="0" y="55123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8" id="18"/>
          <p:cNvSpPr/>
          <p:nvPr/>
        </p:nvSpPr>
        <p:spPr>
          <a:xfrm flipH="false" flipV="false" rot="0">
            <a:off x="16523185" y="8357897"/>
            <a:ext cx="551235" cy="551235"/>
          </a:xfrm>
          <a:custGeom>
            <a:avLst/>
            <a:gdLst/>
            <a:ahLst/>
            <a:cxnLst/>
            <a:rect r="r" b="b" t="t" l="l"/>
            <a:pathLst>
              <a:path h="551235" w="551235">
                <a:moveTo>
                  <a:pt x="0" y="0"/>
                </a:moveTo>
                <a:lnTo>
                  <a:pt x="551236" y="0"/>
                </a:lnTo>
                <a:lnTo>
                  <a:pt x="551236" y="551235"/>
                </a:lnTo>
                <a:lnTo>
                  <a:pt x="0" y="55123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9" id="19"/>
          <p:cNvSpPr/>
          <p:nvPr/>
        </p:nvSpPr>
        <p:spPr>
          <a:xfrm flipH="false" flipV="false" rot="0">
            <a:off x="5955881" y="2619115"/>
            <a:ext cx="551235" cy="551235"/>
          </a:xfrm>
          <a:custGeom>
            <a:avLst/>
            <a:gdLst/>
            <a:ahLst/>
            <a:cxnLst/>
            <a:rect r="r" b="b" t="t" l="l"/>
            <a:pathLst>
              <a:path h="551235" w="551235">
                <a:moveTo>
                  <a:pt x="0" y="0"/>
                </a:moveTo>
                <a:lnTo>
                  <a:pt x="551236" y="0"/>
                </a:lnTo>
                <a:lnTo>
                  <a:pt x="551236" y="551236"/>
                </a:lnTo>
                <a:lnTo>
                  <a:pt x="0" y="551236"/>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grpSp>
        <p:nvGrpSpPr>
          <p:cNvPr name="Group 20" id="20"/>
          <p:cNvGrpSpPr/>
          <p:nvPr/>
        </p:nvGrpSpPr>
        <p:grpSpPr>
          <a:xfrm rot="0">
            <a:off x="5334000" y="4207864"/>
            <a:ext cx="7620000" cy="1524000"/>
            <a:chOff x="0" y="0"/>
            <a:chExt cx="2006914" cy="401383"/>
          </a:xfrm>
        </p:grpSpPr>
        <p:sp>
          <p:nvSpPr>
            <p:cNvPr name="Freeform 21" id="21"/>
            <p:cNvSpPr/>
            <p:nvPr/>
          </p:nvSpPr>
          <p:spPr>
            <a:xfrm flipH="false" flipV="false" rot="0">
              <a:off x="0" y="0"/>
              <a:ext cx="2006914" cy="401383"/>
            </a:xfrm>
            <a:custGeom>
              <a:avLst/>
              <a:gdLst/>
              <a:ahLst/>
              <a:cxnLst/>
              <a:rect r="r" b="b" t="t" l="l"/>
              <a:pathLst>
                <a:path h="401383" w="2006914">
                  <a:moveTo>
                    <a:pt x="0" y="0"/>
                  </a:moveTo>
                  <a:lnTo>
                    <a:pt x="2006914" y="0"/>
                  </a:lnTo>
                  <a:lnTo>
                    <a:pt x="2006914" y="401383"/>
                  </a:lnTo>
                  <a:lnTo>
                    <a:pt x="0" y="401383"/>
                  </a:lnTo>
                  <a:close/>
                </a:path>
              </a:pathLst>
            </a:custGeom>
            <a:solidFill>
              <a:srgbClr val="FFFFFF"/>
            </a:solidFill>
            <a:ln cap="sq">
              <a:noFill/>
              <a:prstDash val="solid"/>
              <a:miter/>
            </a:ln>
          </p:spPr>
        </p:sp>
        <p:sp>
          <p:nvSpPr>
            <p:cNvPr name="TextBox 22" id="22"/>
            <p:cNvSpPr txBox="true"/>
            <p:nvPr/>
          </p:nvSpPr>
          <p:spPr>
            <a:xfrm>
              <a:off x="0" y="-95250"/>
              <a:ext cx="2006914" cy="496633"/>
            </a:xfrm>
            <a:prstGeom prst="rect">
              <a:avLst/>
            </a:prstGeom>
          </p:spPr>
          <p:txBody>
            <a:bodyPr anchor="ctr" rtlCol="false" tIns="63500" lIns="63500" bIns="63500" rIns="63500"/>
            <a:lstStyle/>
            <a:p>
              <a:pPr algn="ctr" marL="0" indent="0" lvl="0">
                <a:lnSpc>
                  <a:spcPts val="4000"/>
                </a:lnSpc>
              </a:pPr>
              <a:r>
                <a:rPr lang="en-US" sz="2500">
                  <a:solidFill>
                    <a:srgbClr val="152A51"/>
                  </a:solidFill>
                  <a:latin typeface="Open Sauce"/>
                  <a:ea typeface="Open Sauce"/>
                  <a:cs typeface="Open Sauce"/>
                  <a:sym typeface="Open Sauce"/>
                </a:rPr>
                <a:t>Thank You</a:t>
              </a:r>
            </a:p>
          </p:txBody>
        </p:sp>
      </p:grpSp>
      <p:sp>
        <p:nvSpPr>
          <p:cNvPr name="Freeform 23" id="23"/>
          <p:cNvSpPr/>
          <p:nvPr/>
        </p:nvSpPr>
        <p:spPr>
          <a:xfrm flipH="false" flipV="false" rot="0">
            <a:off x="10893556" y="7293235"/>
            <a:ext cx="922401" cy="519115"/>
          </a:xfrm>
          <a:custGeom>
            <a:avLst/>
            <a:gdLst/>
            <a:ahLst/>
            <a:cxnLst/>
            <a:rect r="r" b="b" t="t" l="l"/>
            <a:pathLst>
              <a:path h="519115" w="922401">
                <a:moveTo>
                  <a:pt x="0" y="0"/>
                </a:moveTo>
                <a:lnTo>
                  <a:pt x="922401" y="0"/>
                </a:lnTo>
                <a:lnTo>
                  <a:pt x="922401" y="519115"/>
                </a:lnTo>
                <a:lnTo>
                  <a:pt x="0" y="519115"/>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9E7E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961462" y="5442976"/>
            <a:ext cx="1390131" cy="4672709"/>
          </a:xfrm>
          <a:custGeom>
            <a:avLst/>
            <a:gdLst/>
            <a:ahLst/>
            <a:cxnLst/>
            <a:rect r="r" b="b" t="t" l="l"/>
            <a:pathLst>
              <a:path h="4672709" w="1390131">
                <a:moveTo>
                  <a:pt x="0" y="0"/>
                </a:moveTo>
                <a:lnTo>
                  <a:pt x="1390131" y="0"/>
                </a:lnTo>
                <a:lnTo>
                  <a:pt x="1390131" y="4672709"/>
                </a:lnTo>
                <a:lnTo>
                  <a:pt x="0" y="46727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213945" y="-150725"/>
            <a:ext cx="5271661" cy="10588450"/>
          </a:xfrm>
          <a:custGeom>
            <a:avLst/>
            <a:gdLst/>
            <a:ahLst/>
            <a:cxnLst/>
            <a:rect r="r" b="b" t="t" l="l"/>
            <a:pathLst>
              <a:path h="10588450" w="5271661">
                <a:moveTo>
                  <a:pt x="0" y="0"/>
                </a:moveTo>
                <a:lnTo>
                  <a:pt x="5271660" y="0"/>
                </a:lnTo>
                <a:lnTo>
                  <a:pt x="5271660" y="10588450"/>
                </a:lnTo>
                <a:lnTo>
                  <a:pt x="0" y="10588450"/>
                </a:lnTo>
                <a:lnTo>
                  <a:pt x="0" y="0"/>
                </a:lnTo>
                <a:close/>
              </a:path>
            </a:pathLst>
          </a:custGeom>
          <a:blipFill>
            <a:blip r:embed="rId4">
              <a:extLst>
                <a:ext uri="{96DAC541-7B7A-43D3-8B79-37D633B846F1}">
                  <asvg:svgBlip xmlns:asvg="http://schemas.microsoft.com/office/drawing/2016/SVG/main" r:embed="rId5"/>
                </a:ext>
              </a:extLst>
            </a:blip>
            <a:stretch>
              <a:fillRect l="-71443" t="-19279" r="-5289" b="-5127"/>
            </a:stretch>
          </a:blipFill>
        </p:spPr>
      </p:sp>
      <p:grpSp>
        <p:nvGrpSpPr>
          <p:cNvPr name="Group 4" id="4"/>
          <p:cNvGrpSpPr/>
          <p:nvPr/>
        </p:nvGrpSpPr>
        <p:grpSpPr>
          <a:xfrm rot="0">
            <a:off x="1428750" y="3619500"/>
            <a:ext cx="6286500" cy="3048000"/>
            <a:chOff x="0" y="0"/>
            <a:chExt cx="1655704" cy="802765"/>
          </a:xfrm>
        </p:grpSpPr>
        <p:sp>
          <p:nvSpPr>
            <p:cNvPr name="Freeform 5" id="5"/>
            <p:cNvSpPr/>
            <p:nvPr/>
          </p:nvSpPr>
          <p:spPr>
            <a:xfrm flipH="false" flipV="false" rot="0">
              <a:off x="0" y="0"/>
              <a:ext cx="1655704" cy="802765"/>
            </a:xfrm>
            <a:custGeom>
              <a:avLst/>
              <a:gdLst/>
              <a:ahLst/>
              <a:cxnLst/>
              <a:rect r="r" b="b" t="t" l="l"/>
              <a:pathLst>
                <a:path h="802765" w="1655704">
                  <a:moveTo>
                    <a:pt x="0" y="0"/>
                  </a:moveTo>
                  <a:lnTo>
                    <a:pt x="1655704" y="0"/>
                  </a:lnTo>
                  <a:lnTo>
                    <a:pt x="1655704" y="802765"/>
                  </a:lnTo>
                  <a:lnTo>
                    <a:pt x="0" y="802765"/>
                  </a:lnTo>
                  <a:close/>
                </a:path>
              </a:pathLst>
            </a:custGeom>
            <a:solidFill>
              <a:srgbClr val="152A51"/>
            </a:solidFill>
            <a:ln cap="sq">
              <a:noFill/>
              <a:prstDash val="solid"/>
              <a:miter/>
            </a:ln>
          </p:spPr>
        </p:sp>
        <p:sp>
          <p:nvSpPr>
            <p:cNvPr name="TextBox 6" id="6"/>
            <p:cNvSpPr txBox="true"/>
            <p:nvPr/>
          </p:nvSpPr>
          <p:spPr>
            <a:xfrm>
              <a:off x="0" y="152400"/>
              <a:ext cx="1655704" cy="650365"/>
            </a:xfrm>
            <a:prstGeom prst="rect">
              <a:avLst/>
            </a:prstGeom>
          </p:spPr>
          <p:txBody>
            <a:bodyPr anchor="ctr" rtlCol="false" tIns="63500" lIns="63500" bIns="63500" rIns="63500"/>
            <a:lstStyle/>
            <a:p>
              <a:pPr algn="ctr" marL="0" indent="0" lvl="0">
                <a:lnSpc>
                  <a:spcPts val="7840"/>
                </a:lnSpc>
              </a:pPr>
              <a:r>
                <a:rPr lang="en-US" sz="8000" spc="80">
                  <a:solidFill>
                    <a:srgbClr val="FFFFFF"/>
                  </a:solidFill>
                  <a:latin typeface="Chewy"/>
                  <a:ea typeface="Chewy"/>
                  <a:cs typeface="Chewy"/>
                  <a:sym typeface="Chewy"/>
                </a:rPr>
                <a:t>Problem Description</a:t>
              </a:r>
            </a:p>
          </p:txBody>
        </p:sp>
      </p:grpSp>
      <p:sp>
        <p:nvSpPr>
          <p:cNvPr name="Freeform 7" id="7"/>
          <p:cNvSpPr/>
          <p:nvPr/>
        </p:nvSpPr>
        <p:spPr>
          <a:xfrm flipH="false" flipV="false" rot="0">
            <a:off x="7797186" y="1752775"/>
            <a:ext cx="1822699" cy="1509789"/>
          </a:xfrm>
          <a:custGeom>
            <a:avLst/>
            <a:gdLst/>
            <a:ahLst/>
            <a:cxnLst/>
            <a:rect r="r" b="b" t="t" l="l"/>
            <a:pathLst>
              <a:path h="1509789" w="1822699">
                <a:moveTo>
                  <a:pt x="0" y="0"/>
                </a:moveTo>
                <a:lnTo>
                  <a:pt x="1822698" y="0"/>
                </a:lnTo>
                <a:lnTo>
                  <a:pt x="1822698" y="1509789"/>
                </a:lnTo>
                <a:lnTo>
                  <a:pt x="0" y="15097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713228" y="2889616"/>
            <a:ext cx="823496" cy="1063949"/>
          </a:xfrm>
          <a:custGeom>
            <a:avLst/>
            <a:gdLst/>
            <a:ahLst/>
            <a:cxnLst/>
            <a:rect r="r" b="b" t="t" l="l"/>
            <a:pathLst>
              <a:path h="1063949" w="823496">
                <a:moveTo>
                  <a:pt x="0" y="0"/>
                </a:moveTo>
                <a:lnTo>
                  <a:pt x="823496" y="0"/>
                </a:lnTo>
                <a:lnTo>
                  <a:pt x="823496" y="1063949"/>
                </a:lnTo>
                <a:lnTo>
                  <a:pt x="0" y="1063949"/>
                </a:lnTo>
                <a:lnTo>
                  <a:pt x="0" y="0"/>
                </a:lnTo>
                <a:close/>
              </a:path>
            </a:pathLst>
          </a:custGeom>
          <a:blipFill>
            <a:blip r:embed="rId8">
              <a:extLst>
                <a:ext uri="{96DAC541-7B7A-43D3-8B79-37D633B846F1}">
                  <asvg:svgBlip xmlns:asvg="http://schemas.microsoft.com/office/drawing/2016/SVG/main" r:embed="rId9"/>
                </a:ext>
              </a:extLst>
            </a:blip>
            <a:stretch>
              <a:fillRect l="0" t="0" r="-58814" b="-36770"/>
            </a:stretch>
          </a:blipFill>
        </p:spPr>
      </p:sp>
      <p:sp>
        <p:nvSpPr>
          <p:cNvPr name="TextBox 9" id="9"/>
          <p:cNvSpPr txBox="true"/>
          <p:nvPr/>
        </p:nvSpPr>
        <p:spPr>
          <a:xfrm rot="0">
            <a:off x="10477500" y="2729416"/>
            <a:ext cx="6667500" cy="5126990"/>
          </a:xfrm>
          <a:prstGeom prst="rect">
            <a:avLst/>
          </a:prstGeom>
        </p:spPr>
        <p:txBody>
          <a:bodyPr anchor="t" rtlCol="false" tIns="0" lIns="0" bIns="0" rIns="0">
            <a:spAutoFit/>
          </a:bodyPr>
          <a:lstStyle/>
          <a:p>
            <a:pPr algn="l" marL="626111" indent="-313055" lvl="1">
              <a:lnSpc>
                <a:spcPts val="4060"/>
              </a:lnSpc>
              <a:buFont typeface="Arial"/>
              <a:buChar char="•"/>
            </a:pPr>
            <a:r>
              <a:rPr lang="en-US" b="true" sz="2900">
                <a:solidFill>
                  <a:srgbClr val="152A51"/>
                </a:solidFill>
                <a:latin typeface="Open Sauce Medium"/>
                <a:ea typeface="Open Sauce Medium"/>
                <a:cs typeface="Open Sauce Medium"/>
                <a:sym typeface="Open Sauce Medium"/>
              </a:rPr>
              <a:t>This ML project aims to predict customers who will default on a loan. Banks may experience loss on credit card products from various sources, and one possible reason for the loss is when customers default on their debt, preventing banks from collecting payments for the services rendered</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9E7E5"/>
        </a:solidFill>
      </p:bgPr>
    </p:bg>
    <p:spTree>
      <p:nvGrpSpPr>
        <p:cNvPr id="1" name=""/>
        <p:cNvGrpSpPr/>
        <p:nvPr/>
      </p:nvGrpSpPr>
      <p:grpSpPr>
        <a:xfrm>
          <a:off x="0" y="0"/>
          <a:ext cx="0" cy="0"/>
          <a:chOff x="0" y="0"/>
          <a:chExt cx="0" cy="0"/>
        </a:xfrm>
      </p:grpSpPr>
      <p:sp>
        <p:nvSpPr>
          <p:cNvPr name="Freeform 2" id="2"/>
          <p:cNvSpPr/>
          <p:nvPr/>
        </p:nvSpPr>
        <p:spPr>
          <a:xfrm flipH="false" flipV="false" rot="0">
            <a:off x="-999313" y="-949845"/>
            <a:ext cx="8619313" cy="12186689"/>
          </a:xfrm>
          <a:custGeom>
            <a:avLst/>
            <a:gdLst/>
            <a:ahLst/>
            <a:cxnLst/>
            <a:rect r="r" b="b" t="t" l="l"/>
            <a:pathLst>
              <a:path h="12186689" w="8619313">
                <a:moveTo>
                  <a:pt x="0" y="0"/>
                </a:moveTo>
                <a:lnTo>
                  <a:pt x="8619313" y="0"/>
                </a:lnTo>
                <a:lnTo>
                  <a:pt x="8619313" y="12186690"/>
                </a:lnTo>
                <a:lnTo>
                  <a:pt x="0" y="12186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52500" y="952500"/>
            <a:ext cx="8191500" cy="8382000"/>
            <a:chOff x="0" y="0"/>
            <a:chExt cx="2157432" cy="2207605"/>
          </a:xfrm>
        </p:grpSpPr>
        <p:sp>
          <p:nvSpPr>
            <p:cNvPr name="Freeform 4" id="4"/>
            <p:cNvSpPr/>
            <p:nvPr/>
          </p:nvSpPr>
          <p:spPr>
            <a:xfrm flipH="false" flipV="false" rot="0">
              <a:off x="0" y="0"/>
              <a:ext cx="2157432" cy="2207605"/>
            </a:xfrm>
            <a:custGeom>
              <a:avLst/>
              <a:gdLst/>
              <a:ahLst/>
              <a:cxnLst/>
              <a:rect r="r" b="b" t="t" l="l"/>
              <a:pathLst>
                <a:path h="2207605" w="2157432">
                  <a:moveTo>
                    <a:pt x="0" y="0"/>
                  </a:moveTo>
                  <a:lnTo>
                    <a:pt x="2157432" y="0"/>
                  </a:lnTo>
                  <a:lnTo>
                    <a:pt x="2157432" y="2207605"/>
                  </a:lnTo>
                  <a:lnTo>
                    <a:pt x="0" y="2207605"/>
                  </a:lnTo>
                  <a:close/>
                </a:path>
              </a:pathLst>
            </a:custGeom>
            <a:solidFill>
              <a:srgbClr val="FFFFFF"/>
            </a:solidFill>
            <a:ln cap="sq">
              <a:noFill/>
              <a:prstDash val="solid"/>
              <a:miter/>
            </a:ln>
          </p:spPr>
        </p:sp>
        <p:sp>
          <p:nvSpPr>
            <p:cNvPr name="TextBox 5" id="5"/>
            <p:cNvSpPr txBox="true"/>
            <p:nvPr/>
          </p:nvSpPr>
          <p:spPr>
            <a:xfrm>
              <a:off x="0" y="-66675"/>
              <a:ext cx="2157432" cy="2274280"/>
            </a:xfrm>
            <a:prstGeom prst="rect">
              <a:avLst/>
            </a:prstGeom>
          </p:spPr>
          <p:txBody>
            <a:bodyPr anchor="ctr" rtlCol="false" tIns="254000" lIns="254000" bIns="254000" rIns="254000"/>
            <a:lstStyle/>
            <a:p>
              <a:pPr algn="ctr" marL="0" indent="0" lvl="0">
                <a:lnSpc>
                  <a:spcPts val="4900"/>
                </a:lnSpc>
                <a:spcBef>
                  <a:spcPct val="0"/>
                </a:spcBef>
              </a:pPr>
            </a:p>
          </p:txBody>
        </p:sp>
      </p:grpSp>
      <p:pic>
        <p:nvPicPr>
          <p:cNvPr name="Picture 6" id="6"/>
          <p:cNvPicPr>
            <a:picLocks noChangeAspect="true"/>
          </p:cNvPicPr>
          <p:nvPr/>
        </p:nvPicPr>
        <p:blipFill>
          <a:blip r:embed="rId4"/>
          <a:srcRect l="0" t="0" r="0" b="0"/>
          <a:stretch>
            <a:fillRect/>
          </a:stretch>
        </p:blipFill>
        <p:spPr>
          <a:xfrm flipH="false" flipV="false" rot="0">
            <a:off x="4349994" y="2312927"/>
            <a:ext cx="1396511" cy="1277808"/>
          </a:xfrm>
          <a:prstGeom prst="rect">
            <a:avLst/>
          </a:prstGeom>
        </p:spPr>
      </p:pic>
      <p:grpSp>
        <p:nvGrpSpPr>
          <p:cNvPr name="Group 7" id="7"/>
          <p:cNvGrpSpPr/>
          <p:nvPr/>
        </p:nvGrpSpPr>
        <p:grpSpPr>
          <a:xfrm rot="0">
            <a:off x="10232763" y="-1141045"/>
            <a:ext cx="7301074" cy="7268353"/>
            <a:chOff x="0" y="0"/>
            <a:chExt cx="9734765" cy="9691137"/>
          </a:xfrm>
        </p:grpSpPr>
        <p:sp>
          <p:nvSpPr>
            <p:cNvPr name="TextBox 8" id="8"/>
            <p:cNvSpPr txBox="true"/>
            <p:nvPr/>
          </p:nvSpPr>
          <p:spPr>
            <a:xfrm rot="0">
              <a:off x="301658" y="3725456"/>
              <a:ext cx="9131449" cy="2533650"/>
            </a:xfrm>
            <a:prstGeom prst="rect">
              <a:avLst/>
            </a:prstGeom>
          </p:spPr>
          <p:txBody>
            <a:bodyPr anchor="t" rtlCol="false" tIns="0" lIns="0" bIns="0" rIns="0">
              <a:spAutoFit/>
            </a:bodyPr>
            <a:lstStyle/>
            <a:p>
              <a:pPr algn="ctr">
                <a:lnSpc>
                  <a:spcPts val="7425"/>
                </a:lnSpc>
              </a:pPr>
              <a:r>
                <a:rPr lang="en-US" sz="6188" spc="61">
                  <a:solidFill>
                    <a:srgbClr val="FFFFFF"/>
                  </a:solidFill>
                  <a:latin typeface="Chewy"/>
                  <a:ea typeface="Chewy"/>
                  <a:cs typeface="Chewy"/>
                  <a:sym typeface="Chewy"/>
                </a:rPr>
                <a:t>Project</a:t>
              </a:r>
            </a:p>
            <a:p>
              <a:pPr algn="ctr">
                <a:lnSpc>
                  <a:spcPts val="7425"/>
                </a:lnSpc>
              </a:pPr>
              <a:r>
                <a:rPr lang="en-US" sz="6188" spc="61">
                  <a:solidFill>
                    <a:srgbClr val="FFFFFF"/>
                  </a:solidFill>
                  <a:latin typeface="Chewy"/>
                  <a:ea typeface="Chewy"/>
                  <a:cs typeface="Chewy"/>
                  <a:sym typeface="Chewy"/>
                </a:rPr>
                <a:t> Objective</a:t>
              </a:r>
            </a:p>
          </p:txBody>
        </p:sp>
      </p:grpSp>
      <p:sp>
        <p:nvSpPr>
          <p:cNvPr name="TextBox 9" id="9"/>
          <p:cNvSpPr txBox="true"/>
          <p:nvPr/>
        </p:nvSpPr>
        <p:spPr>
          <a:xfrm rot="0">
            <a:off x="10978700" y="4771550"/>
            <a:ext cx="6096000" cy="3487419"/>
          </a:xfrm>
          <a:prstGeom prst="rect">
            <a:avLst/>
          </a:prstGeom>
        </p:spPr>
        <p:txBody>
          <a:bodyPr anchor="t" rtlCol="false" tIns="0" lIns="0" bIns="0" rIns="0">
            <a:spAutoFit/>
          </a:bodyPr>
          <a:lstStyle/>
          <a:p>
            <a:pPr algn="ctr">
              <a:lnSpc>
                <a:spcPts val="3080"/>
              </a:lnSpc>
            </a:pPr>
            <a:r>
              <a:rPr lang="en-US" b="true" sz="2200">
                <a:solidFill>
                  <a:srgbClr val="152A51"/>
                </a:solidFill>
                <a:latin typeface="Open Sauce Medium"/>
                <a:ea typeface="Open Sauce Medium"/>
                <a:cs typeface="Open Sauce Medium"/>
                <a:sym typeface="Open Sauce Medium"/>
              </a:rPr>
              <a:t>The primary goal of this project is to develop a predictive model that identifies which customers are at risk of defaulting on their credit card payments in the upcoming months. This will enable banks to proactively manage risk by identifying potential defaulters early and taking preventive actions to mitigate financial losses.</a:t>
            </a:r>
          </a:p>
        </p:txBody>
      </p:sp>
      <p:pic>
        <p:nvPicPr>
          <p:cNvPr name="Picture 10" id="10"/>
          <p:cNvPicPr>
            <a:picLocks noChangeAspect="true"/>
          </p:cNvPicPr>
          <p:nvPr/>
        </p:nvPicPr>
        <p:blipFill>
          <a:blip r:embed="rId4"/>
          <a:srcRect l="0" t="0" r="0" b="0"/>
          <a:stretch>
            <a:fillRect/>
          </a:stretch>
        </p:blipFill>
        <p:spPr>
          <a:xfrm flipH="false" flipV="false" rot="0">
            <a:off x="6952590" y="7339741"/>
            <a:ext cx="667410" cy="610680"/>
          </a:xfrm>
          <a:prstGeom prst="rect">
            <a:avLst/>
          </a:prstGeom>
        </p:spPr>
      </p:pic>
      <p:pic>
        <p:nvPicPr>
          <p:cNvPr name="Picture 11" id="11"/>
          <p:cNvPicPr>
            <a:picLocks noChangeAspect="true"/>
          </p:cNvPicPr>
          <p:nvPr/>
        </p:nvPicPr>
        <p:blipFill>
          <a:blip r:embed="rId4"/>
          <a:srcRect l="0" t="0" r="0" b="0"/>
          <a:stretch>
            <a:fillRect/>
          </a:stretch>
        </p:blipFill>
        <p:spPr>
          <a:xfrm flipH="false" flipV="false" rot="0">
            <a:off x="3202883" y="3465492"/>
            <a:ext cx="667410" cy="610680"/>
          </a:xfrm>
          <a:prstGeom prst="rect">
            <a:avLst/>
          </a:prstGeom>
        </p:spPr>
      </p:pic>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9E7E5"/>
        </a:solidFill>
      </p:bgPr>
    </p:bg>
    <p:spTree>
      <p:nvGrpSpPr>
        <p:cNvPr id="1" name=""/>
        <p:cNvGrpSpPr/>
        <p:nvPr/>
      </p:nvGrpSpPr>
      <p:grpSpPr>
        <a:xfrm>
          <a:off x="0" y="0"/>
          <a:ext cx="0" cy="0"/>
          <a:chOff x="0" y="0"/>
          <a:chExt cx="0" cy="0"/>
        </a:xfrm>
      </p:grpSpPr>
      <p:grpSp>
        <p:nvGrpSpPr>
          <p:cNvPr name="Group 2" id="2"/>
          <p:cNvGrpSpPr/>
          <p:nvPr/>
        </p:nvGrpSpPr>
        <p:grpSpPr>
          <a:xfrm rot="0">
            <a:off x="4191000" y="2611431"/>
            <a:ext cx="8158830" cy="6799025"/>
            <a:chOff x="0" y="0"/>
            <a:chExt cx="1806222" cy="1505185"/>
          </a:xfrm>
        </p:grpSpPr>
        <p:sp>
          <p:nvSpPr>
            <p:cNvPr name="Freeform 3" id="3"/>
            <p:cNvSpPr/>
            <p:nvPr/>
          </p:nvSpPr>
          <p:spPr>
            <a:xfrm flipH="false" flipV="false" rot="0">
              <a:off x="0" y="0"/>
              <a:ext cx="1806222" cy="1505185"/>
            </a:xfrm>
            <a:custGeom>
              <a:avLst/>
              <a:gdLst/>
              <a:ahLst/>
              <a:cxnLst/>
              <a:rect r="r" b="b" t="t" l="l"/>
              <a:pathLst>
                <a:path h="1505185" w="1806222">
                  <a:moveTo>
                    <a:pt x="0" y="0"/>
                  </a:moveTo>
                  <a:lnTo>
                    <a:pt x="1806222" y="0"/>
                  </a:lnTo>
                  <a:lnTo>
                    <a:pt x="1806222" y="1505185"/>
                  </a:lnTo>
                  <a:lnTo>
                    <a:pt x="0" y="1505185"/>
                  </a:lnTo>
                  <a:close/>
                </a:path>
              </a:pathLst>
            </a:custGeom>
            <a:solidFill>
              <a:srgbClr val="FFFFFF"/>
            </a:solidFill>
            <a:ln cap="sq">
              <a:noFill/>
              <a:prstDash val="solid"/>
              <a:miter/>
            </a:ln>
          </p:spPr>
        </p:sp>
        <p:sp>
          <p:nvSpPr>
            <p:cNvPr name="TextBox 4" id="4"/>
            <p:cNvSpPr txBox="true"/>
            <p:nvPr/>
          </p:nvSpPr>
          <p:spPr>
            <a:xfrm>
              <a:off x="0" y="-66675"/>
              <a:ext cx="1806222" cy="1571860"/>
            </a:xfrm>
            <a:prstGeom prst="rect">
              <a:avLst/>
            </a:prstGeom>
          </p:spPr>
          <p:txBody>
            <a:bodyPr anchor="ctr" rtlCol="false" tIns="254000" lIns="254000" bIns="254000" rIns="254000"/>
            <a:lstStyle/>
            <a:p>
              <a:pPr algn="ctr" marL="0" indent="0" lvl="0">
                <a:lnSpc>
                  <a:spcPts val="4200"/>
                </a:lnSpc>
              </a:pPr>
            </a:p>
          </p:txBody>
        </p:sp>
      </p:grpSp>
      <p:grpSp>
        <p:nvGrpSpPr>
          <p:cNvPr name="Group 5" id="5"/>
          <p:cNvGrpSpPr/>
          <p:nvPr/>
        </p:nvGrpSpPr>
        <p:grpSpPr>
          <a:xfrm rot="0">
            <a:off x="1333500" y="952500"/>
            <a:ext cx="5715000" cy="1333500"/>
            <a:chOff x="0" y="0"/>
            <a:chExt cx="1505185" cy="351210"/>
          </a:xfrm>
        </p:grpSpPr>
        <p:sp>
          <p:nvSpPr>
            <p:cNvPr name="Freeform 6" id="6"/>
            <p:cNvSpPr/>
            <p:nvPr/>
          </p:nvSpPr>
          <p:spPr>
            <a:xfrm flipH="false" flipV="false" rot="0">
              <a:off x="0" y="0"/>
              <a:ext cx="1505185" cy="351210"/>
            </a:xfrm>
            <a:custGeom>
              <a:avLst/>
              <a:gdLst/>
              <a:ahLst/>
              <a:cxnLst/>
              <a:rect r="r" b="b" t="t" l="l"/>
              <a:pathLst>
                <a:path h="351210" w="1505185">
                  <a:moveTo>
                    <a:pt x="0" y="0"/>
                  </a:moveTo>
                  <a:lnTo>
                    <a:pt x="1505185" y="0"/>
                  </a:lnTo>
                  <a:lnTo>
                    <a:pt x="1505185" y="351210"/>
                  </a:lnTo>
                  <a:lnTo>
                    <a:pt x="0" y="351210"/>
                  </a:lnTo>
                  <a:close/>
                </a:path>
              </a:pathLst>
            </a:custGeom>
            <a:solidFill>
              <a:srgbClr val="152A51"/>
            </a:solidFill>
            <a:ln cap="sq">
              <a:noFill/>
              <a:prstDash val="solid"/>
              <a:miter/>
            </a:ln>
          </p:spPr>
        </p:sp>
        <p:sp>
          <p:nvSpPr>
            <p:cNvPr name="TextBox 7" id="7"/>
            <p:cNvSpPr txBox="true"/>
            <p:nvPr/>
          </p:nvSpPr>
          <p:spPr>
            <a:xfrm>
              <a:off x="0" y="-19050"/>
              <a:ext cx="1505185" cy="370260"/>
            </a:xfrm>
            <a:prstGeom prst="rect">
              <a:avLst/>
            </a:prstGeom>
          </p:spPr>
          <p:txBody>
            <a:bodyPr anchor="ctr" rtlCol="false" tIns="63500" lIns="63500" bIns="63500" rIns="63500"/>
            <a:lstStyle/>
            <a:p>
              <a:pPr algn="ctr" marL="0" indent="0" lvl="0">
                <a:lnSpc>
                  <a:spcPts val="6000"/>
                </a:lnSpc>
              </a:pPr>
              <a:r>
                <a:rPr lang="en-US" sz="5000" spc="50">
                  <a:solidFill>
                    <a:srgbClr val="FFFFFF"/>
                  </a:solidFill>
                  <a:latin typeface="Chewy"/>
                  <a:ea typeface="Chewy"/>
                  <a:cs typeface="Chewy"/>
                  <a:sym typeface="Chewy"/>
                </a:rPr>
                <a:t>Data Information</a:t>
              </a:r>
            </a:p>
          </p:txBody>
        </p:sp>
      </p:grpSp>
      <p:sp>
        <p:nvSpPr>
          <p:cNvPr name="Freeform 8" id="8"/>
          <p:cNvSpPr/>
          <p:nvPr/>
        </p:nvSpPr>
        <p:spPr>
          <a:xfrm flipH="false" flipV="false" rot="0">
            <a:off x="4191000" y="2658989"/>
            <a:ext cx="8097543" cy="7647575"/>
          </a:xfrm>
          <a:custGeom>
            <a:avLst/>
            <a:gdLst/>
            <a:ahLst/>
            <a:cxnLst/>
            <a:rect r="r" b="b" t="t" l="l"/>
            <a:pathLst>
              <a:path h="7647575" w="8097543">
                <a:moveTo>
                  <a:pt x="0" y="0"/>
                </a:moveTo>
                <a:lnTo>
                  <a:pt x="8097543" y="0"/>
                </a:lnTo>
                <a:lnTo>
                  <a:pt x="8097543" y="7647575"/>
                </a:lnTo>
                <a:lnTo>
                  <a:pt x="0" y="7647575"/>
                </a:lnTo>
                <a:lnTo>
                  <a:pt x="0" y="0"/>
                </a:lnTo>
                <a:close/>
              </a:path>
            </a:pathLst>
          </a:custGeom>
          <a:blipFill>
            <a:blip r:embed="rId2"/>
            <a:stretch>
              <a:fillRect l="0" t="-625" r="0" b="-625"/>
            </a:stretch>
          </a:blipFill>
        </p:spPr>
      </p:sp>
      <p:sp>
        <p:nvSpPr>
          <p:cNvPr name="Freeform 9" id="9"/>
          <p:cNvSpPr/>
          <p:nvPr/>
        </p:nvSpPr>
        <p:spPr>
          <a:xfrm flipH="false" flipV="false" rot="0">
            <a:off x="7884108" y="2047376"/>
            <a:ext cx="837757" cy="1223225"/>
          </a:xfrm>
          <a:custGeom>
            <a:avLst/>
            <a:gdLst/>
            <a:ahLst/>
            <a:cxnLst/>
            <a:rect r="r" b="b" t="t" l="l"/>
            <a:pathLst>
              <a:path h="1223225" w="837757">
                <a:moveTo>
                  <a:pt x="0" y="0"/>
                </a:moveTo>
                <a:lnTo>
                  <a:pt x="837757" y="0"/>
                </a:lnTo>
                <a:lnTo>
                  <a:pt x="837757" y="1223226"/>
                </a:lnTo>
                <a:lnTo>
                  <a:pt x="0" y="1223226"/>
                </a:lnTo>
                <a:lnTo>
                  <a:pt x="0" y="0"/>
                </a:lnTo>
                <a:close/>
              </a:path>
            </a:pathLst>
          </a:custGeom>
          <a:blipFill>
            <a:blip r:embed="rId3">
              <a:extLst>
                <a:ext uri="{96DAC541-7B7A-43D3-8B79-37D633B846F1}">
                  <asvg:svgBlip xmlns:asvg="http://schemas.microsoft.com/office/drawing/2016/SVG/main" r:embed="rId4"/>
                </a:ext>
              </a:extLst>
            </a:blip>
            <a:stretch>
              <a:fillRect l="-166561" t="-103127" r="0" b="0"/>
            </a:stretch>
          </a:blipFill>
        </p:spPr>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9E7E5"/>
        </a:solidFill>
      </p:bgPr>
    </p:bg>
    <p:spTree>
      <p:nvGrpSpPr>
        <p:cNvPr id="1" name=""/>
        <p:cNvGrpSpPr/>
        <p:nvPr/>
      </p:nvGrpSpPr>
      <p:grpSpPr>
        <a:xfrm>
          <a:off x="0" y="0"/>
          <a:ext cx="0" cy="0"/>
          <a:chOff x="0" y="0"/>
          <a:chExt cx="0" cy="0"/>
        </a:xfrm>
      </p:grpSpPr>
      <p:grpSp>
        <p:nvGrpSpPr>
          <p:cNvPr name="Group 2" id="2"/>
          <p:cNvGrpSpPr/>
          <p:nvPr/>
        </p:nvGrpSpPr>
        <p:grpSpPr>
          <a:xfrm rot="0">
            <a:off x="1524000" y="2281784"/>
            <a:ext cx="7620000" cy="1333500"/>
            <a:chOff x="0" y="0"/>
            <a:chExt cx="2006914" cy="351210"/>
          </a:xfrm>
        </p:grpSpPr>
        <p:sp>
          <p:nvSpPr>
            <p:cNvPr name="Freeform 3" id="3"/>
            <p:cNvSpPr/>
            <p:nvPr/>
          </p:nvSpPr>
          <p:spPr>
            <a:xfrm flipH="false" flipV="false" rot="0">
              <a:off x="0" y="0"/>
              <a:ext cx="2006914" cy="351210"/>
            </a:xfrm>
            <a:custGeom>
              <a:avLst/>
              <a:gdLst/>
              <a:ahLst/>
              <a:cxnLst/>
              <a:rect r="r" b="b" t="t" l="l"/>
              <a:pathLst>
                <a:path h="351210" w="2006914">
                  <a:moveTo>
                    <a:pt x="0" y="0"/>
                  </a:moveTo>
                  <a:lnTo>
                    <a:pt x="2006914" y="0"/>
                  </a:lnTo>
                  <a:lnTo>
                    <a:pt x="2006914" y="351210"/>
                  </a:lnTo>
                  <a:lnTo>
                    <a:pt x="0" y="351210"/>
                  </a:lnTo>
                  <a:close/>
                </a:path>
              </a:pathLst>
            </a:custGeom>
            <a:solidFill>
              <a:srgbClr val="2C6356"/>
            </a:solidFill>
            <a:ln cap="sq">
              <a:noFill/>
              <a:prstDash val="solid"/>
              <a:miter/>
            </a:ln>
          </p:spPr>
        </p:sp>
        <p:sp>
          <p:nvSpPr>
            <p:cNvPr name="TextBox 4" id="4"/>
            <p:cNvSpPr txBox="true"/>
            <p:nvPr/>
          </p:nvSpPr>
          <p:spPr>
            <a:xfrm>
              <a:off x="0" y="-19050"/>
              <a:ext cx="2006914" cy="370260"/>
            </a:xfrm>
            <a:prstGeom prst="rect">
              <a:avLst/>
            </a:prstGeom>
          </p:spPr>
          <p:txBody>
            <a:bodyPr anchor="ctr" rtlCol="false" tIns="63500" lIns="63500" bIns="63500" rIns="63500"/>
            <a:lstStyle/>
            <a:p>
              <a:pPr algn="ctr" marL="0" indent="0" lvl="0">
                <a:lnSpc>
                  <a:spcPts val="6000"/>
                </a:lnSpc>
              </a:pPr>
              <a:r>
                <a:rPr lang="en-US" sz="5000" spc="50">
                  <a:solidFill>
                    <a:srgbClr val="FFFFFF"/>
                  </a:solidFill>
                  <a:latin typeface="Chewy"/>
                  <a:ea typeface="Chewy"/>
                  <a:cs typeface="Chewy"/>
                  <a:sym typeface="Chewy"/>
                </a:rPr>
                <a:t>Exploratory Data Analysis</a:t>
              </a:r>
              <a:r>
                <a:rPr lang="en-US" sz="5000" spc="50">
                  <a:solidFill>
                    <a:srgbClr val="FFFFFF"/>
                  </a:solidFill>
                  <a:latin typeface="Chewy"/>
                  <a:ea typeface="Chewy"/>
                  <a:cs typeface="Chewy"/>
                  <a:sym typeface="Chewy"/>
                </a:rPr>
                <a:t> </a:t>
              </a:r>
            </a:p>
          </p:txBody>
        </p:sp>
      </p:grpSp>
      <p:sp>
        <p:nvSpPr>
          <p:cNvPr name="Freeform 5" id="5"/>
          <p:cNvSpPr/>
          <p:nvPr/>
        </p:nvSpPr>
        <p:spPr>
          <a:xfrm flipH="true" flipV="false" rot="0">
            <a:off x="10668000" y="-1101777"/>
            <a:ext cx="8564758" cy="12109555"/>
          </a:xfrm>
          <a:custGeom>
            <a:avLst/>
            <a:gdLst/>
            <a:ahLst/>
            <a:cxnLst/>
            <a:rect r="r" b="b" t="t" l="l"/>
            <a:pathLst>
              <a:path h="12109555" w="8564758">
                <a:moveTo>
                  <a:pt x="8564758" y="0"/>
                </a:moveTo>
                <a:lnTo>
                  <a:pt x="0" y="0"/>
                </a:lnTo>
                <a:lnTo>
                  <a:pt x="0" y="12109554"/>
                </a:lnTo>
                <a:lnTo>
                  <a:pt x="8564758" y="12109554"/>
                </a:lnTo>
                <a:lnTo>
                  <a:pt x="8564758"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620500" y="952500"/>
            <a:ext cx="5715000" cy="8382000"/>
            <a:chOff x="0" y="0"/>
            <a:chExt cx="7620000" cy="11176000"/>
          </a:xfrm>
        </p:grpSpPr>
        <p:pic>
          <p:nvPicPr>
            <p:cNvPr name="Picture 7" id="7"/>
            <p:cNvPicPr>
              <a:picLocks noChangeAspect="true"/>
            </p:cNvPicPr>
            <p:nvPr/>
          </p:nvPicPr>
          <p:blipFill>
            <a:blip r:embed="rId4"/>
            <a:srcRect l="30463" t="0" r="30463" b="0"/>
            <a:stretch>
              <a:fillRect/>
            </a:stretch>
          </p:blipFill>
          <p:spPr>
            <a:xfrm flipH="false" flipV="false">
              <a:off x="0" y="0"/>
              <a:ext cx="7620000" cy="11176000"/>
            </a:xfrm>
            <a:prstGeom prst="rect">
              <a:avLst/>
            </a:prstGeom>
          </p:spPr>
        </p:pic>
      </p:grpSp>
      <p:sp>
        <p:nvSpPr>
          <p:cNvPr name="TextBox 8" id="8"/>
          <p:cNvSpPr txBox="true"/>
          <p:nvPr/>
        </p:nvSpPr>
        <p:spPr>
          <a:xfrm rot="0">
            <a:off x="1524000" y="4312691"/>
            <a:ext cx="7620000" cy="4930775"/>
          </a:xfrm>
          <a:prstGeom prst="rect">
            <a:avLst/>
          </a:prstGeom>
        </p:spPr>
        <p:txBody>
          <a:bodyPr anchor="t" rtlCol="false" tIns="0" lIns="0" bIns="0" rIns="0">
            <a:spAutoFit/>
          </a:bodyPr>
          <a:lstStyle/>
          <a:p>
            <a:pPr algn="l">
              <a:lnSpc>
                <a:spcPts val="4900"/>
              </a:lnSpc>
            </a:pPr>
            <a:r>
              <a:rPr lang="en-US" sz="3500" b="true">
                <a:solidFill>
                  <a:srgbClr val="152A51"/>
                </a:solidFill>
                <a:latin typeface="Open Sauce Medium"/>
                <a:ea typeface="Open Sauce Medium"/>
                <a:cs typeface="Open Sauce Medium"/>
                <a:sym typeface="Open Sauce Medium"/>
              </a:rPr>
              <a:t>EDA is a critical step to understand the dataset before model building.</a:t>
            </a:r>
          </a:p>
          <a:p>
            <a:pPr algn="l">
              <a:lnSpc>
                <a:spcPts val="4900"/>
              </a:lnSpc>
            </a:pPr>
            <a:r>
              <a:rPr lang="en-US" sz="3500" b="true">
                <a:solidFill>
                  <a:srgbClr val="152A51"/>
                </a:solidFill>
                <a:latin typeface="Open Sauce Medium"/>
                <a:ea typeface="Open Sauce Medium"/>
                <a:cs typeface="Open Sauce Medium"/>
                <a:sym typeface="Open Sauce Medium"/>
              </a:rPr>
              <a:t> Key activities include :</a:t>
            </a:r>
          </a:p>
          <a:p>
            <a:pPr algn="l" marL="755651" indent="-377825" lvl="1">
              <a:lnSpc>
                <a:spcPts val="4900"/>
              </a:lnSpc>
              <a:buFont typeface="Arial"/>
              <a:buChar char="•"/>
            </a:pPr>
            <a:r>
              <a:rPr lang="en-US" b="true" sz="3500">
                <a:solidFill>
                  <a:srgbClr val="152A51"/>
                </a:solidFill>
                <a:latin typeface="Open Sauce Medium"/>
                <a:ea typeface="Open Sauce Medium"/>
                <a:cs typeface="Open Sauce Medium"/>
                <a:sym typeface="Open Sauce Medium"/>
              </a:rPr>
              <a:t>Summary Statistics</a:t>
            </a:r>
          </a:p>
          <a:p>
            <a:pPr algn="l" marL="755651" indent="-377825" lvl="1">
              <a:lnSpc>
                <a:spcPts val="4900"/>
              </a:lnSpc>
              <a:buFont typeface="Arial"/>
              <a:buChar char="•"/>
            </a:pPr>
            <a:r>
              <a:rPr lang="en-US" b="true" sz="3500">
                <a:solidFill>
                  <a:srgbClr val="152A51"/>
                </a:solidFill>
                <a:latin typeface="Open Sauce Medium"/>
                <a:ea typeface="Open Sauce Medium"/>
                <a:cs typeface="Open Sauce Medium"/>
                <a:sym typeface="Open Sauce Medium"/>
              </a:rPr>
              <a:t>Visualizations</a:t>
            </a:r>
          </a:p>
          <a:p>
            <a:pPr algn="l" marL="755651" indent="-377825" lvl="1">
              <a:lnSpc>
                <a:spcPts val="4900"/>
              </a:lnSpc>
              <a:buFont typeface="Arial"/>
              <a:buChar char="•"/>
            </a:pPr>
            <a:r>
              <a:rPr lang="en-US" b="true" sz="3500">
                <a:solidFill>
                  <a:srgbClr val="152A51"/>
                </a:solidFill>
                <a:latin typeface="Open Sauce Medium"/>
                <a:ea typeface="Open Sauce Medium"/>
                <a:cs typeface="Open Sauce Medium"/>
                <a:sym typeface="Open Sauce Medium"/>
              </a:rPr>
              <a:t>Outlier Detection</a:t>
            </a:r>
          </a:p>
          <a:p>
            <a:pPr algn="l">
              <a:lnSpc>
                <a:spcPts val="4900"/>
              </a:lnSpc>
            </a:pP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9E7E5"/>
        </a:solidFill>
      </p:bgPr>
    </p:bg>
    <p:spTree>
      <p:nvGrpSpPr>
        <p:cNvPr id="1" name=""/>
        <p:cNvGrpSpPr/>
        <p:nvPr/>
      </p:nvGrpSpPr>
      <p:grpSpPr>
        <a:xfrm>
          <a:off x="0" y="0"/>
          <a:ext cx="0" cy="0"/>
          <a:chOff x="0" y="0"/>
          <a:chExt cx="0" cy="0"/>
        </a:xfrm>
      </p:grpSpPr>
      <p:grpSp>
        <p:nvGrpSpPr>
          <p:cNvPr name="Group 2" id="2"/>
          <p:cNvGrpSpPr/>
          <p:nvPr/>
        </p:nvGrpSpPr>
        <p:grpSpPr>
          <a:xfrm rot="0">
            <a:off x="1283248" y="3521393"/>
            <a:ext cx="7239000" cy="5191707"/>
            <a:chOff x="0" y="0"/>
            <a:chExt cx="1906568" cy="1367363"/>
          </a:xfrm>
        </p:grpSpPr>
        <p:sp>
          <p:nvSpPr>
            <p:cNvPr name="Freeform 3" id="3"/>
            <p:cNvSpPr/>
            <p:nvPr/>
          </p:nvSpPr>
          <p:spPr>
            <a:xfrm flipH="false" flipV="false" rot="0">
              <a:off x="0" y="0"/>
              <a:ext cx="1906568" cy="1367363"/>
            </a:xfrm>
            <a:custGeom>
              <a:avLst/>
              <a:gdLst/>
              <a:ahLst/>
              <a:cxnLst/>
              <a:rect r="r" b="b" t="t" l="l"/>
              <a:pathLst>
                <a:path h="1367363" w="1906568">
                  <a:moveTo>
                    <a:pt x="0" y="0"/>
                  </a:moveTo>
                  <a:lnTo>
                    <a:pt x="1906568" y="0"/>
                  </a:lnTo>
                  <a:lnTo>
                    <a:pt x="1906568" y="1367363"/>
                  </a:lnTo>
                  <a:lnTo>
                    <a:pt x="0" y="1367363"/>
                  </a:lnTo>
                  <a:close/>
                </a:path>
              </a:pathLst>
            </a:custGeom>
            <a:solidFill>
              <a:srgbClr val="FFFFFF"/>
            </a:solidFill>
            <a:ln cap="sq">
              <a:noFill/>
              <a:prstDash val="solid"/>
              <a:miter/>
            </a:ln>
          </p:spPr>
        </p:sp>
        <p:sp>
          <p:nvSpPr>
            <p:cNvPr name="TextBox 4" id="4"/>
            <p:cNvSpPr txBox="true"/>
            <p:nvPr/>
          </p:nvSpPr>
          <p:spPr>
            <a:xfrm>
              <a:off x="0" y="-247650"/>
              <a:ext cx="1906568" cy="1615013"/>
            </a:xfrm>
            <a:prstGeom prst="rect">
              <a:avLst/>
            </a:prstGeom>
          </p:spPr>
          <p:txBody>
            <a:bodyPr anchor="b" rtlCol="false" tIns="254000" lIns="254000" bIns="254000" rIns="254000"/>
            <a:lstStyle/>
            <a:p>
              <a:pPr algn="ctr">
                <a:lnSpc>
                  <a:spcPts val="9600"/>
                </a:lnSpc>
              </a:pPr>
            </a:p>
          </p:txBody>
        </p:sp>
      </p:grpSp>
      <p:sp>
        <p:nvSpPr>
          <p:cNvPr name="Freeform 5" id="5"/>
          <p:cNvSpPr/>
          <p:nvPr/>
        </p:nvSpPr>
        <p:spPr>
          <a:xfrm flipH="false" flipV="false" rot="899141">
            <a:off x="16160030" y="2663037"/>
            <a:ext cx="1588939" cy="1481686"/>
          </a:xfrm>
          <a:custGeom>
            <a:avLst/>
            <a:gdLst/>
            <a:ahLst/>
            <a:cxnLst/>
            <a:rect r="r" b="b" t="t" l="l"/>
            <a:pathLst>
              <a:path h="1481686" w="1588939">
                <a:moveTo>
                  <a:pt x="0" y="0"/>
                </a:moveTo>
                <a:lnTo>
                  <a:pt x="1588940" y="0"/>
                </a:lnTo>
                <a:lnTo>
                  <a:pt x="1588940" y="1481686"/>
                </a:lnTo>
                <a:lnTo>
                  <a:pt x="0" y="14816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6" id="6"/>
          <p:cNvGraphicFramePr>
            <a:graphicFrameLocks noGrp="true"/>
          </p:cNvGraphicFramePr>
          <p:nvPr/>
        </p:nvGraphicFramePr>
        <p:xfrm>
          <a:off x="5334000" y="762000"/>
          <a:ext cx="7620000" cy="2400300"/>
        </p:xfrm>
        <a:graphic>
          <a:graphicData uri="http://schemas.openxmlformats.org/drawingml/2006/table">
            <a:tbl>
              <a:tblPr/>
              <a:tblGrid>
                <a:gridCol w="6666307"/>
              </a:tblGrid>
              <a:tr h="2400300">
                <a:tc>
                  <a:txBody>
                    <a:bodyPr anchor="t" rtlCol="false"/>
                    <a:lstStyle/>
                    <a:p>
                      <a:pPr algn="ctr" marL="0" indent="0" lvl="0">
                        <a:lnSpc>
                          <a:spcPts val="8159"/>
                        </a:lnSpc>
                        <a:defRPr/>
                      </a:pPr>
                      <a:r>
                        <a:rPr lang="en-US" sz="6799" spc="67">
                          <a:solidFill>
                            <a:srgbClr val="FFFFFF"/>
                          </a:solidFill>
                          <a:latin typeface="Chewy"/>
                          <a:ea typeface="Chewy"/>
                          <a:cs typeface="Chewy"/>
                          <a:sym typeface="Chewy"/>
                        </a:rPr>
                        <a:t>Data Visualization on Categorical Data</a:t>
                      </a:r>
                      <a:endParaRPr lang="en-US" sz="1100"/>
                    </a:p>
                  </a:txBody>
                  <a:tcPr marL="47625" marR="47625" marT="47625" marB="47625"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2C6356"/>
                    </a:solidFill>
                  </a:tcPr>
                </a:tc>
              </a:tr>
            </a:tbl>
          </a:graphicData>
        </a:graphic>
      </p:graphicFrame>
      <p:sp>
        <p:nvSpPr>
          <p:cNvPr name="Freeform 7" id="7"/>
          <p:cNvSpPr/>
          <p:nvPr/>
        </p:nvSpPr>
        <p:spPr>
          <a:xfrm flipH="false" flipV="false" rot="0">
            <a:off x="0" y="3586202"/>
            <a:ext cx="9572083" cy="4941588"/>
          </a:xfrm>
          <a:custGeom>
            <a:avLst/>
            <a:gdLst/>
            <a:ahLst/>
            <a:cxnLst/>
            <a:rect r="r" b="b" t="t" l="l"/>
            <a:pathLst>
              <a:path h="4941588" w="9572083">
                <a:moveTo>
                  <a:pt x="0" y="0"/>
                </a:moveTo>
                <a:lnTo>
                  <a:pt x="9572083" y="0"/>
                </a:lnTo>
                <a:lnTo>
                  <a:pt x="9572083" y="4941588"/>
                </a:lnTo>
                <a:lnTo>
                  <a:pt x="0" y="4941588"/>
                </a:lnTo>
                <a:lnTo>
                  <a:pt x="0" y="0"/>
                </a:lnTo>
                <a:close/>
              </a:path>
            </a:pathLst>
          </a:custGeom>
          <a:blipFill>
            <a:blip r:embed="rId4"/>
            <a:stretch>
              <a:fillRect l="0" t="0" r="0" b="0"/>
            </a:stretch>
          </a:blipFill>
        </p:spPr>
      </p:sp>
      <p:sp>
        <p:nvSpPr>
          <p:cNvPr name="Freeform 8" id="8"/>
          <p:cNvSpPr/>
          <p:nvPr/>
        </p:nvSpPr>
        <p:spPr>
          <a:xfrm flipH="false" flipV="false" rot="0">
            <a:off x="2238992" y="2782479"/>
            <a:ext cx="945337" cy="1382577"/>
          </a:xfrm>
          <a:custGeom>
            <a:avLst/>
            <a:gdLst/>
            <a:ahLst/>
            <a:cxnLst/>
            <a:rect r="r" b="b" t="t" l="l"/>
            <a:pathLst>
              <a:path h="1382577" w="945337">
                <a:moveTo>
                  <a:pt x="0" y="0"/>
                </a:moveTo>
                <a:lnTo>
                  <a:pt x="945337" y="0"/>
                </a:lnTo>
                <a:lnTo>
                  <a:pt x="945337" y="1382577"/>
                </a:lnTo>
                <a:lnTo>
                  <a:pt x="0" y="13825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273098" y="5143500"/>
            <a:ext cx="9014902" cy="4653943"/>
          </a:xfrm>
          <a:custGeom>
            <a:avLst/>
            <a:gdLst/>
            <a:ahLst/>
            <a:cxnLst/>
            <a:rect r="r" b="b" t="t" l="l"/>
            <a:pathLst>
              <a:path h="4653943" w="9014902">
                <a:moveTo>
                  <a:pt x="0" y="0"/>
                </a:moveTo>
                <a:lnTo>
                  <a:pt x="9014902" y="0"/>
                </a:lnTo>
                <a:lnTo>
                  <a:pt x="9014902" y="4653943"/>
                </a:lnTo>
                <a:lnTo>
                  <a:pt x="0" y="4653943"/>
                </a:lnTo>
                <a:lnTo>
                  <a:pt x="0" y="0"/>
                </a:lnTo>
                <a:close/>
              </a:path>
            </a:pathLst>
          </a:custGeom>
          <a:blipFill>
            <a:blip r:embed="rId7"/>
            <a:stretch>
              <a:fillRect l="0" t="0" r="0" b="0"/>
            </a:stretch>
          </a:blipFill>
        </p:spPr>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9E7E5"/>
        </a:solidFill>
      </p:bgPr>
    </p:bg>
    <p:spTree>
      <p:nvGrpSpPr>
        <p:cNvPr id="1" name=""/>
        <p:cNvGrpSpPr/>
        <p:nvPr/>
      </p:nvGrpSpPr>
      <p:grpSpPr>
        <a:xfrm>
          <a:off x="0" y="0"/>
          <a:ext cx="0" cy="0"/>
          <a:chOff x="0" y="0"/>
          <a:chExt cx="0" cy="0"/>
        </a:xfrm>
      </p:grpSpPr>
      <p:grpSp>
        <p:nvGrpSpPr>
          <p:cNvPr name="Group 2" id="2"/>
          <p:cNvGrpSpPr/>
          <p:nvPr/>
        </p:nvGrpSpPr>
        <p:grpSpPr>
          <a:xfrm rot="0">
            <a:off x="1283248" y="3521393"/>
            <a:ext cx="7239000" cy="5191707"/>
            <a:chOff x="0" y="0"/>
            <a:chExt cx="1906568" cy="1367363"/>
          </a:xfrm>
        </p:grpSpPr>
        <p:sp>
          <p:nvSpPr>
            <p:cNvPr name="Freeform 3" id="3"/>
            <p:cNvSpPr/>
            <p:nvPr/>
          </p:nvSpPr>
          <p:spPr>
            <a:xfrm flipH="false" flipV="false" rot="0">
              <a:off x="0" y="0"/>
              <a:ext cx="1906568" cy="1367363"/>
            </a:xfrm>
            <a:custGeom>
              <a:avLst/>
              <a:gdLst/>
              <a:ahLst/>
              <a:cxnLst/>
              <a:rect r="r" b="b" t="t" l="l"/>
              <a:pathLst>
                <a:path h="1367363" w="1906568">
                  <a:moveTo>
                    <a:pt x="0" y="0"/>
                  </a:moveTo>
                  <a:lnTo>
                    <a:pt x="1906568" y="0"/>
                  </a:lnTo>
                  <a:lnTo>
                    <a:pt x="1906568" y="1367363"/>
                  </a:lnTo>
                  <a:lnTo>
                    <a:pt x="0" y="1367363"/>
                  </a:lnTo>
                  <a:close/>
                </a:path>
              </a:pathLst>
            </a:custGeom>
            <a:solidFill>
              <a:srgbClr val="FFFFFF"/>
            </a:solidFill>
            <a:ln cap="sq">
              <a:noFill/>
              <a:prstDash val="solid"/>
              <a:miter/>
            </a:ln>
          </p:spPr>
        </p:sp>
        <p:sp>
          <p:nvSpPr>
            <p:cNvPr name="TextBox 4" id="4"/>
            <p:cNvSpPr txBox="true"/>
            <p:nvPr/>
          </p:nvSpPr>
          <p:spPr>
            <a:xfrm>
              <a:off x="0" y="-247650"/>
              <a:ext cx="1906568" cy="1615013"/>
            </a:xfrm>
            <a:prstGeom prst="rect">
              <a:avLst/>
            </a:prstGeom>
          </p:spPr>
          <p:txBody>
            <a:bodyPr anchor="b" rtlCol="false" tIns="254000" lIns="254000" bIns="254000" rIns="254000"/>
            <a:lstStyle/>
            <a:p>
              <a:pPr algn="ctr">
                <a:lnSpc>
                  <a:spcPts val="9600"/>
                </a:lnSpc>
              </a:pPr>
            </a:p>
          </p:txBody>
        </p:sp>
      </p:grpSp>
      <p:sp>
        <p:nvSpPr>
          <p:cNvPr name="Freeform 5" id="5"/>
          <p:cNvSpPr/>
          <p:nvPr/>
        </p:nvSpPr>
        <p:spPr>
          <a:xfrm flipH="false" flipV="false" rot="899141">
            <a:off x="16160030" y="2663037"/>
            <a:ext cx="1588939" cy="1481686"/>
          </a:xfrm>
          <a:custGeom>
            <a:avLst/>
            <a:gdLst/>
            <a:ahLst/>
            <a:cxnLst/>
            <a:rect r="r" b="b" t="t" l="l"/>
            <a:pathLst>
              <a:path h="1481686" w="1588939">
                <a:moveTo>
                  <a:pt x="0" y="0"/>
                </a:moveTo>
                <a:lnTo>
                  <a:pt x="1588940" y="0"/>
                </a:lnTo>
                <a:lnTo>
                  <a:pt x="1588940" y="1481686"/>
                </a:lnTo>
                <a:lnTo>
                  <a:pt x="0" y="14816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6" id="6"/>
          <p:cNvGraphicFramePr>
            <a:graphicFrameLocks noGrp="true"/>
          </p:cNvGraphicFramePr>
          <p:nvPr/>
        </p:nvGraphicFramePr>
        <p:xfrm>
          <a:off x="5334000" y="762000"/>
          <a:ext cx="7620000" cy="2400300"/>
        </p:xfrm>
        <a:graphic>
          <a:graphicData uri="http://schemas.openxmlformats.org/drawingml/2006/table">
            <a:tbl>
              <a:tblPr/>
              <a:tblGrid>
                <a:gridCol w="6666307"/>
              </a:tblGrid>
              <a:tr h="2400300">
                <a:tc>
                  <a:txBody>
                    <a:bodyPr anchor="t" rtlCol="false"/>
                    <a:lstStyle/>
                    <a:p>
                      <a:pPr algn="ctr" marL="0" indent="0" lvl="0">
                        <a:lnSpc>
                          <a:spcPts val="8159"/>
                        </a:lnSpc>
                        <a:defRPr/>
                      </a:pPr>
                      <a:r>
                        <a:rPr lang="en-US" sz="6799" spc="67">
                          <a:solidFill>
                            <a:srgbClr val="FFFFFF"/>
                          </a:solidFill>
                          <a:latin typeface="Chewy"/>
                          <a:ea typeface="Chewy"/>
                          <a:cs typeface="Chewy"/>
                          <a:sym typeface="Chewy"/>
                        </a:rPr>
                        <a:t>Data Visualization on Categorical Data</a:t>
                      </a:r>
                      <a:endParaRPr lang="en-US" sz="1100"/>
                    </a:p>
                  </a:txBody>
                  <a:tcPr marL="47625" marR="47625" marT="47625" marB="47625"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2C6356"/>
                    </a:solidFill>
                  </a:tcPr>
                </a:tc>
              </a:tr>
            </a:tbl>
          </a:graphicData>
        </a:graphic>
      </p:graphicFrame>
      <p:sp>
        <p:nvSpPr>
          <p:cNvPr name="Freeform 7" id="7"/>
          <p:cNvSpPr/>
          <p:nvPr/>
        </p:nvSpPr>
        <p:spPr>
          <a:xfrm flipH="false" flipV="false" rot="0">
            <a:off x="1028700" y="3712593"/>
            <a:ext cx="11925300" cy="6156436"/>
          </a:xfrm>
          <a:custGeom>
            <a:avLst/>
            <a:gdLst/>
            <a:ahLst/>
            <a:cxnLst/>
            <a:rect r="r" b="b" t="t" l="l"/>
            <a:pathLst>
              <a:path h="6156436" w="11925300">
                <a:moveTo>
                  <a:pt x="0" y="0"/>
                </a:moveTo>
                <a:lnTo>
                  <a:pt x="11925300" y="0"/>
                </a:lnTo>
                <a:lnTo>
                  <a:pt x="11925300" y="6156436"/>
                </a:lnTo>
                <a:lnTo>
                  <a:pt x="0" y="6156436"/>
                </a:lnTo>
                <a:lnTo>
                  <a:pt x="0" y="0"/>
                </a:lnTo>
                <a:close/>
              </a:path>
            </a:pathLst>
          </a:custGeom>
          <a:blipFill>
            <a:blip r:embed="rId4"/>
            <a:stretch>
              <a:fillRect l="0" t="0" r="0" b="0"/>
            </a:stretch>
          </a:blipFill>
        </p:spPr>
      </p:sp>
      <p:sp>
        <p:nvSpPr>
          <p:cNvPr name="Freeform 8" id="8"/>
          <p:cNvSpPr/>
          <p:nvPr/>
        </p:nvSpPr>
        <p:spPr>
          <a:xfrm flipH="false" flipV="false" rot="0">
            <a:off x="2238992" y="2782479"/>
            <a:ext cx="945337" cy="1382577"/>
          </a:xfrm>
          <a:custGeom>
            <a:avLst/>
            <a:gdLst/>
            <a:ahLst/>
            <a:cxnLst/>
            <a:rect r="r" b="b" t="t" l="l"/>
            <a:pathLst>
              <a:path h="1382577" w="945337">
                <a:moveTo>
                  <a:pt x="0" y="0"/>
                </a:moveTo>
                <a:lnTo>
                  <a:pt x="945337" y="0"/>
                </a:lnTo>
                <a:lnTo>
                  <a:pt x="945337" y="1382577"/>
                </a:lnTo>
                <a:lnTo>
                  <a:pt x="0" y="13825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9E7E5"/>
        </a:solidFill>
      </p:bgPr>
    </p:bg>
    <p:spTree>
      <p:nvGrpSpPr>
        <p:cNvPr id="1" name=""/>
        <p:cNvGrpSpPr/>
        <p:nvPr/>
      </p:nvGrpSpPr>
      <p:grpSpPr>
        <a:xfrm>
          <a:off x="0" y="0"/>
          <a:ext cx="0" cy="0"/>
          <a:chOff x="0" y="0"/>
          <a:chExt cx="0" cy="0"/>
        </a:xfrm>
      </p:grpSpPr>
      <p:grpSp>
        <p:nvGrpSpPr>
          <p:cNvPr name="Group 2" id="2"/>
          <p:cNvGrpSpPr/>
          <p:nvPr/>
        </p:nvGrpSpPr>
        <p:grpSpPr>
          <a:xfrm rot="0">
            <a:off x="1283248" y="3521393"/>
            <a:ext cx="7239000" cy="5191707"/>
            <a:chOff x="0" y="0"/>
            <a:chExt cx="1906568" cy="1367363"/>
          </a:xfrm>
        </p:grpSpPr>
        <p:sp>
          <p:nvSpPr>
            <p:cNvPr name="Freeform 3" id="3"/>
            <p:cNvSpPr/>
            <p:nvPr/>
          </p:nvSpPr>
          <p:spPr>
            <a:xfrm flipH="false" flipV="false" rot="0">
              <a:off x="0" y="0"/>
              <a:ext cx="1906568" cy="1367363"/>
            </a:xfrm>
            <a:custGeom>
              <a:avLst/>
              <a:gdLst/>
              <a:ahLst/>
              <a:cxnLst/>
              <a:rect r="r" b="b" t="t" l="l"/>
              <a:pathLst>
                <a:path h="1367363" w="1906568">
                  <a:moveTo>
                    <a:pt x="0" y="0"/>
                  </a:moveTo>
                  <a:lnTo>
                    <a:pt x="1906568" y="0"/>
                  </a:lnTo>
                  <a:lnTo>
                    <a:pt x="1906568" y="1367363"/>
                  </a:lnTo>
                  <a:lnTo>
                    <a:pt x="0" y="1367363"/>
                  </a:lnTo>
                  <a:close/>
                </a:path>
              </a:pathLst>
            </a:custGeom>
            <a:solidFill>
              <a:srgbClr val="FFFFFF"/>
            </a:solidFill>
            <a:ln cap="sq">
              <a:noFill/>
              <a:prstDash val="solid"/>
              <a:miter/>
            </a:ln>
          </p:spPr>
        </p:sp>
        <p:sp>
          <p:nvSpPr>
            <p:cNvPr name="TextBox 4" id="4"/>
            <p:cNvSpPr txBox="true"/>
            <p:nvPr/>
          </p:nvSpPr>
          <p:spPr>
            <a:xfrm>
              <a:off x="0" y="-247650"/>
              <a:ext cx="1906568" cy="1615013"/>
            </a:xfrm>
            <a:prstGeom prst="rect">
              <a:avLst/>
            </a:prstGeom>
          </p:spPr>
          <p:txBody>
            <a:bodyPr anchor="b" rtlCol="false" tIns="254000" lIns="254000" bIns="254000" rIns="254000"/>
            <a:lstStyle/>
            <a:p>
              <a:pPr algn="ctr">
                <a:lnSpc>
                  <a:spcPts val="9600"/>
                </a:lnSpc>
              </a:pPr>
            </a:p>
          </p:txBody>
        </p:sp>
      </p:grpSp>
      <p:sp>
        <p:nvSpPr>
          <p:cNvPr name="Freeform 5" id="5"/>
          <p:cNvSpPr/>
          <p:nvPr/>
        </p:nvSpPr>
        <p:spPr>
          <a:xfrm flipH="false" flipV="false" rot="899141">
            <a:off x="16160030" y="2663037"/>
            <a:ext cx="1588939" cy="1481686"/>
          </a:xfrm>
          <a:custGeom>
            <a:avLst/>
            <a:gdLst/>
            <a:ahLst/>
            <a:cxnLst/>
            <a:rect r="r" b="b" t="t" l="l"/>
            <a:pathLst>
              <a:path h="1481686" w="1588939">
                <a:moveTo>
                  <a:pt x="0" y="0"/>
                </a:moveTo>
                <a:lnTo>
                  <a:pt x="1588940" y="0"/>
                </a:lnTo>
                <a:lnTo>
                  <a:pt x="1588940" y="1481686"/>
                </a:lnTo>
                <a:lnTo>
                  <a:pt x="0" y="14816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6" id="6"/>
          <p:cNvGraphicFramePr>
            <a:graphicFrameLocks noGrp="true"/>
          </p:cNvGraphicFramePr>
          <p:nvPr/>
        </p:nvGraphicFramePr>
        <p:xfrm>
          <a:off x="5334000" y="762000"/>
          <a:ext cx="7620000" cy="2400300"/>
        </p:xfrm>
        <a:graphic>
          <a:graphicData uri="http://schemas.openxmlformats.org/drawingml/2006/table">
            <a:tbl>
              <a:tblPr/>
              <a:tblGrid>
                <a:gridCol w="6666307"/>
              </a:tblGrid>
              <a:tr h="2400300">
                <a:tc>
                  <a:txBody>
                    <a:bodyPr anchor="t" rtlCol="false"/>
                    <a:lstStyle/>
                    <a:p>
                      <a:pPr algn="ctr" marL="0" indent="0" lvl="0">
                        <a:lnSpc>
                          <a:spcPts val="8159"/>
                        </a:lnSpc>
                        <a:defRPr/>
                      </a:pPr>
                      <a:r>
                        <a:rPr lang="en-US" sz="6799" spc="67">
                          <a:solidFill>
                            <a:srgbClr val="FFFFFF"/>
                          </a:solidFill>
                          <a:latin typeface="Chewy"/>
                          <a:ea typeface="Chewy"/>
                          <a:cs typeface="Chewy"/>
                          <a:sym typeface="Chewy"/>
                        </a:rPr>
                        <a:t>Data Visualization on Numerical Data</a:t>
                      </a:r>
                      <a:endParaRPr lang="en-US" sz="1100"/>
                    </a:p>
                  </a:txBody>
                  <a:tcPr marL="47625" marR="47625" marT="47625" marB="47625"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2C6356"/>
                    </a:solidFill>
                  </a:tcPr>
                </a:tc>
              </a:tr>
            </a:tbl>
          </a:graphicData>
        </a:graphic>
      </p:graphicFrame>
      <p:sp>
        <p:nvSpPr>
          <p:cNvPr name="Freeform 7" id="7"/>
          <p:cNvSpPr/>
          <p:nvPr/>
        </p:nvSpPr>
        <p:spPr>
          <a:xfrm flipH="false" flipV="false" rot="0">
            <a:off x="1028700" y="3669031"/>
            <a:ext cx="7724059" cy="5589269"/>
          </a:xfrm>
          <a:custGeom>
            <a:avLst/>
            <a:gdLst/>
            <a:ahLst/>
            <a:cxnLst/>
            <a:rect r="r" b="b" t="t" l="l"/>
            <a:pathLst>
              <a:path h="5589269" w="7724059">
                <a:moveTo>
                  <a:pt x="0" y="0"/>
                </a:moveTo>
                <a:lnTo>
                  <a:pt x="7724059" y="0"/>
                </a:lnTo>
                <a:lnTo>
                  <a:pt x="7724059" y="5589269"/>
                </a:lnTo>
                <a:lnTo>
                  <a:pt x="0" y="5589269"/>
                </a:lnTo>
                <a:lnTo>
                  <a:pt x="0" y="0"/>
                </a:lnTo>
                <a:close/>
              </a:path>
            </a:pathLst>
          </a:custGeom>
          <a:blipFill>
            <a:blip r:embed="rId4"/>
            <a:stretch>
              <a:fillRect l="0" t="0" r="0" b="0"/>
            </a:stretch>
          </a:blipFill>
        </p:spPr>
      </p:sp>
      <p:sp>
        <p:nvSpPr>
          <p:cNvPr name="Freeform 8" id="8"/>
          <p:cNvSpPr/>
          <p:nvPr/>
        </p:nvSpPr>
        <p:spPr>
          <a:xfrm flipH="false" flipV="false" rot="0">
            <a:off x="2238992" y="2782479"/>
            <a:ext cx="945337" cy="1382577"/>
          </a:xfrm>
          <a:custGeom>
            <a:avLst/>
            <a:gdLst/>
            <a:ahLst/>
            <a:cxnLst/>
            <a:rect r="r" b="b" t="t" l="l"/>
            <a:pathLst>
              <a:path h="1382577" w="945337">
                <a:moveTo>
                  <a:pt x="0" y="0"/>
                </a:moveTo>
                <a:lnTo>
                  <a:pt x="945337" y="0"/>
                </a:lnTo>
                <a:lnTo>
                  <a:pt x="945337" y="1382577"/>
                </a:lnTo>
                <a:lnTo>
                  <a:pt x="0" y="13825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588657" y="3403880"/>
            <a:ext cx="6406828" cy="6342759"/>
          </a:xfrm>
          <a:custGeom>
            <a:avLst/>
            <a:gdLst/>
            <a:ahLst/>
            <a:cxnLst/>
            <a:rect r="r" b="b" t="t" l="l"/>
            <a:pathLst>
              <a:path h="6342759" w="6406828">
                <a:moveTo>
                  <a:pt x="0" y="0"/>
                </a:moveTo>
                <a:lnTo>
                  <a:pt x="6406827" y="0"/>
                </a:lnTo>
                <a:lnTo>
                  <a:pt x="6406827" y="6342759"/>
                </a:lnTo>
                <a:lnTo>
                  <a:pt x="0" y="6342759"/>
                </a:lnTo>
                <a:lnTo>
                  <a:pt x="0" y="0"/>
                </a:lnTo>
                <a:close/>
              </a:path>
            </a:pathLst>
          </a:custGeom>
          <a:blipFill>
            <a:blip r:embed="rId7"/>
            <a:stretch>
              <a:fillRect l="0" t="0" r="0" b="0"/>
            </a:stretch>
          </a:blipFill>
        </p:spPr>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DAGT5tKRmZ8</dc:identifier>
  <dcterms:modified xsi:type="dcterms:W3CDTF">2011-08-01T06:04:30Z</dcterms:modified>
  <cp:revision>1</cp:revision>
  <dc:title>Credit Card</dc:title>
</cp:coreProperties>
</file>